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72"/>
  </p:notesMasterIdLst>
  <p:sldIdLst>
    <p:sldId id="477" r:id="rId2"/>
    <p:sldId id="257" r:id="rId3"/>
    <p:sldId id="553" r:id="rId4"/>
    <p:sldId id="558" r:id="rId5"/>
    <p:sldId id="557" r:id="rId6"/>
    <p:sldId id="556" r:id="rId7"/>
    <p:sldId id="555" r:id="rId8"/>
    <p:sldId id="554" r:id="rId9"/>
    <p:sldId id="551" r:id="rId10"/>
    <p:sldId id="552" r:id="rId11"/>
    <p:sldId id="550" r:id="rId12"/>
    <p:sldId id="549" r:id="rId13"/>
    <p:sldId id="547" r:id="rId14"/>
    <p:sldId id="545" r:id="rId15"/>
    <p:sldId id="544" r:id="rId16"/>
    <p:sldId id="559" r:id="rId17"/>
    <p:sldId id="569" r:id="rId18"/>
    <p:sldId id="568" r:id="rId19"/>
    <p:sldId id="567" r:id="rId20"/>
    <p:sldId id="566" r:id="rId21"/>
    <p:sldId id="565" r:id="rId22"/>
    <p:sldId id="564" r:id="rId23"/>
    <p:sldId id="563" r:id="rId24"/>
    <p:sldId id="562" r:id="rId25"/>
    <p:sldId id="561" r:id="rId26"/>
    <p:sldId id="560" r:id="rId27"/>
    <p:sldId id="481" r:id="rId28"/>
    <p:sldId id="482" r:id="rId29"/>
    <p:sldId id="597" r:id="rId30"/>
    <p:sldId id="596" r:id="rId31"/>
    <p:sldId id="489" r:id="rId32"/>
    <p:sldId id="490" r:id="rId33"/>
    <p:sldId id="594" r:id="rId34"/>
    <p:sldId id="593" r:id="rId35"/>
    <p:sldId id="592" r:id="rId36"/>
    <p:sldId id="591" r:id="rId37"/>
    <p:sldId id="583" r:id="rId38"/>
    <p:sldId id="590" r:id="rId39"/>
    <p:sldId id="589" r:id="rId40"/>
    <p:sldId id="690" r:id="rId41"/>
    <p:sldId id="588" r:id="rId42"/>
    <p:sldId id="587" r:id="rId43"/>
    <p:sldId id="586" r:id="rId44"/>
    <p:sldId id="584" r:id="rId45"/>
    <p:sldId id="582" r:id="rId46"/>
    <p:sldId id="585" r:id="rId47"/>
    <p:sldId id="581" r:id="rId48"/>
    <p:sldId id="580" r:id="rId49"/>
    <p:sldId id="579" r:id="rId50"/>
    <p:sldId id="578" r:id="rId51"/>
    <p:sldId id="577" r:id="rId52"/>
    <p:sldId id="576" r:id="rId53"/>
    <p:sldId id="575" r:id="rId54"/>
    <p:sldId id="573" r:id="rId55"/>
    <p:sldId id="694" r:id="rId56"/>
    <p:sldId id="697" r:id="rId57"/>
    <p:sldId id="696" r:id="rId58"/>
    <p:sldId id="695" r:id="rId59"/>
    <p:sldId id="494" r:id="rId60"/>
    <p:sldId id="503" r:id="rId61"/>
    <p:sldId id="608" r:id="rId62"/>
    <p:sldId id="607" r:id="rId63"/>
    <p:sldId id="606" r:id="rId64"/>
    <p:sldId id="605" r:id="rId65"/>
    <p:sldId id="604" r:id="rId66"/>
    <p:sldId id="611" r:id="rId67"/>
    <p:sldId id="610" r:id="rId68"/>
    <p:sldId id="603" r:id="rId69"/>
    <p:sldId id="602" r:id="rId70"/>
    <p:sldId id="601" r:id="rId71"/>
    <p:sldId id="599" r:id="rId72"/>
    <p:sldId id="598" r:id="rId73"/>
    <p:sldId id="692" r:id="rId74"/>
    <p:sldId id="693" r:id="rId75"/>
    <p:sldId id="691" r:id="rId76"/>
    <p:sldId id="498" r:id="rId77"/>
    <p:sldId id="618" r:id="rId78"/>
    <p:sldId id="623" r:id="rId79"/>
    <p:sldId id="622" r:id="rId80"/>
    <p:sldId id="621" r:id="rId81"/>
    <p:sldId id="620" r:id="rId82"/>
    <p:sldId id="619" r:id="rId83"/>
    <p:sldId id="617" r:id="rId84"/>
    <p:sldId id="616" r:id="rId85"/>
    <p:sldId id="615" r:id="rId86"/>
    <p:sldId id="614" r:id="rId87"/>
    <p:sldId id="613" r:id="rId88"/>
    <p:sldId id="612" r:id="rId89"/>
    <p:sldId id="506" r:id="rId90"/>
    <p:sldId id="497" r:id="rId91"/>
    <p:sldId id="639" r:id="rId92"/>
    <p:sldId id="638" r:id="rId93"/>
    <p:sldId id="637" r:id="rId94"/>
    <p:sldId id="636" r:id="rId95"/>
    <p:sldId id="635" r:id="rId96"/>
    <p:sldId id="634" r:id="rId97"/>
    <p:sldId id="633" r:id="rId98"/>
    <p:sldId id="632" r:id="rId99"/>
    <p:sldId id="629" r:id="rId100"/>
    <p:sldId id="627" r:id="rId101"/>
    <p:sldId id="507" r:id="rId102"/>
    <p:sldId id="511" r:id="rId103"/>
    <p:sldId id="642" r:id="rId104"/>
    <p:sldId id="641" r:id="rId105"/>
    <p:sldId id="640" r:id="rId106"/>
    <p:sldId id="513" r:id="rId107"/>
    <p:sldId id="512" r:id="rId108"/>
    <p:sldId id="698" r:id="rId109"/>
    <p:sldId id="515" r:id="rId110"/>
    <p:sldId id="516" r:id="rId111"/>
    <p:sldId id="514" r:id="rId112"/>
    <p:sldId id="646" r:id="rId113"/>
    <p:sldId id="645" r:id="rId114"/>
    <p:sldId id="644" r:id="rId115"/>
    <p:sldId id="643" r:id="rId116"/>
    <p:sldId id="647" r:id="rId117"/>
    <p:sldId id="656" r:id="rId118"/>
    <p:sldId id="655" r:id="rId119"/>
    <p:sldId id="654" r:id="rId120"/>
    <p:sldId id="653" r:id="rId121"/>
    <p:sldId id="652" r:id="rId122"/>
    <p:sldId id="651" r:id="rId123"/>
    <p:sldId id="650" r:id="rId124"/>
    <p:sldId id="649" r:id="rId125"/>
    <p:sldId id="648" r:id="rId126"/>
    <p:sldId id="500" r:id="rId127"/>
    <p:sldId id="528" r:id="rId128"/>
    <p:sldId id="657" r:id="rId129"/>
    <p:sldId id="529" r:id="rId130"/>
    <p:sldId id="658" r:id="rId131"/>
    <p:sldId id="530" r:id="rId132"/>
    <p:sldId id="659" r:id="rId133"/>
    <p:sldId id="531" r:id="rId134"/>
    <p:sldId id="532" r:id="rId135"/>
    <p:sldId id="660" r:id="rId136"/>
    <p:sldId id="533" r:id="rId137"/>
    <p:sldId id="534" r:id="rId138"/>
    <p:sldId id="661" r:id="rId139"/>
    <p:sldId id="535" r:id="rId140"/>
    <p:sldId id="537" r:id="rId141"/>
    <p:sldId id="662" r:id="rId142"/>
    <p:sldId id="663" r:id="rId143"/>
    <p:sldId id="538" r:id="rId144"/>
    <p:sldId id="669" r:id="rId145"/>
    <p:sldId id="678" r:id="rId146"/>
    <p:sldId id="677" r:id="rId147"/>
    <p:sldId id="676" r:id="rId148"/>
    <p:sldId id="675" r:id="rId149"/>
    <p:sldId id="674" r:id="rId150"/>
    <p:sldId id="673" r:id="rId151"/>
    <p:sldId id="672" r:id="rId152"/>
    <p:sldId id="671" r:id="rId153"/>
    <p:sldId id="668" r:id="rId154"/>
    <p:sldId id="670" r:id="rId155"/>
    <p:sldId id="667" r:id="rId156"/>
    <p:sldId id="666" r:id="rId157"/>
    <p:sldId id="665" r:id="rId158"/>
    <p:sldId id="664" r:id="rId159"/>
    <p:sldId id="501" r:id="rId160"/>
    <p:sldId id="542" r:id="rId161"/>
    <p:sldId id="689" r:id="rId162"/>
    <p:sldId id="687" r:id="rId163"/>
    <p:sldId id="686" r:id="rId164"/>
    <p:sldId id="685" r:id="rId165"/>
    <p:sldId id="684" r:id="rId166"/>
    <p:sldId id="683" r:id="rId167"/>
    <p:sldId id="682" r:id="rId168"/>
    <p:sldId id="681" r:id="rId169"/>
    <p:sldId id="312" r:id="rId170"/>
    <p:sldId id="679" r:id="rId171"/>
  </p:sldIdLst>
  <p:sldSz cx="9144000" cy="6858000" type="screen4x3"/>
  <p:notesSz cx="6858000" cy="9144000"/>
  <p:embeddedFontLst>
    <p:embeddedFont>
      <p:font typeface="Cambria" panose="02040503050406030204" pitchFamily="18" charset="0"/>
      <p:regular r:id="rId173"/>
      <p:bold r:id="rId174"/>
      <p:italic r:id="rId175"/>
      <p:boldItalic r:id="rId176"/>
    </p:embeddedFont>
    <p:embeddedFont>
      <p:font typeface="Cambria Math" panose="02040503050406030204" pitchFamily="18" charset="0"/>
      <p:regular r:id="rId177"/>
    </p:embeddedFont>
    <p:embeddedFont>
      <p:font typeface="Helvetica Neue" panose="020B0604020202020204" charset="0"/>
      <p:regular r:id="rId178"/>
      <p:bold r:id="rId179"/>
      <p:italic r:id="rId180"/>
      <p:boldItalic r:id="rId181"/>
    </p:embeddedFont>
    <p:embeddedFont>
      <p:font typeface="Roboto Slab" pitchFamily="2" charset="0"/>
      <p:regular r:id="rId182"/>
      <p:bold r:id="rId183"/>
    </p:embeddedFont>
    <p:embeddedFont>
      <p:font typeface="Source Sans Pro" panose="020B0503030403020204" pitchFamily="34" charset="0"/>
      <p:regular r:id="rId184"/>
      <p:bold r:id="rId185"/>
      <p:italic r:id="rId186"/>
      <p:boldItalic r:id="rId1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2A09B7"/>
    <a:srgbClr val="FFE031"/>
    <a:srgbClr val="9ABDF6"/>
    <a:srgbClr val="0091EA"/>
    <a:srgbClr val="8BAB42"/>
    <a:srgbClr val="FFDEA7"/>
    <a:srgbClr val="963334"/>
    <a:srgbClr val="3A81B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2AFB6C-6D59-4256-A189-890E608D930A}">
  <a:tblStyle styleId="{172AFB6C-6D59-4256-A189-890E608D93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16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9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10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12.fntdata"/><Relationship Id="rId189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2.fntdata"/><Relationship Id="rId179" Type="http://schemas.openxmlformats.org/officeDocument/2006/relationships/font" Target="fonts/font7.fntdata"/><Relationship Id="rId19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8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3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14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4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>
          <a:extLst>
            <a:ext uri="{FF2B5EF4-FFF2-40B4-BE49-F238E27FC236}">
              <a16:creationId xmlns:a16="http://schemas.microsoft.com/office/drawing/2014/main" id="{97D6C66D-880B-ABF7-87C9-C84B679DB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6244d5519b_0_3:notes">
            <a:extLst>
              <a:ext uri="{FF2B5EF4-FFF2-40B4-BE49-F238E27FC236}">
                <a16:creationId xmlns:a16="http://schemas.microsoft.com/office/drawing/2014/main" id="{04E69562-C744-B626-9746-3C1CD65D7F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26244d5519b_0_3:notes">
            <a:extLst>
              <a:ext uri="{FF2B5EF4-FFF2-40B4-BE49-F238E27FC236}">
                <a16:creationId xmlns:a16="http://schemas.microsoft.com/office/drawing/2014/main" id="{73E78745-67D2-C384-B0D5-A65778EDF2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989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541956E-538F-152B-EB4B-C7E3C93AA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41F0665E-55B8-6785-814F-35FC32EBBD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736AA564-75E7-2657-13C6-F4F100E600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88087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50979D0-FC03-834E-545E-B5864B101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F30FCCF6-2D91-BAC1-76FB-F5C775E7F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E6B9CB37-DEE5-CC7C-1250-D5E2CC0AC0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24351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4949279-E909-B788-2B4F-18140DF64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25DC21DA-2A48-F9CB-777B-20CC4780EF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800E563-96FA-6E5D-BBAD-C930884A81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7174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6A45DBC-BB56-EEE6-8C1C-B1CF1A901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90FB02BD-855E-3855-15DE-1C1595FC29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43782735-81E4-A8BA-ED79-5B9D08E35C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98258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8D27F6E2-5D1B-96D8-155A-360AB86E9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92E7329-D124-2B61-5728-1890072703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2A6FEF55-B998-F4DB-7062-55820756F3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95957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B8C0D41-BD2C-5F0F-E47E-C44EDCB7F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1ECDC5B3-5787-B067-7696-A7FF3D808D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4139179B-94CB-5197-8E05-70A8C00720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22365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5FB4307C-B9AF-6696-9647-CBCC46962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1F8F61C0-D718-3E9E-2D3E-D3E37EB5BC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63B7541-6AFA-B4CF-BF1A-781D4D6466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4398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7A6B622-9D1C-8685-8084-185D18F6C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CA26F939-A331-B5FB-210F-53857D364D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A0FD49A7-2D32-8521-980B-F99A13C74E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7465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A88CF80-C744-2D02-84F5-5D0983663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3F9D8E42-140B-8C74-73EB-58481151EB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7CC9D3B0-DE2A-C221-99B1-E01049623A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69089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E34163C1-B671-E30D-8CC7-09BD8A9C5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9624C97D-C102-ED19-EE5B-5E26CF1368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C71AF49D-EE4A-EAB2-EA71-05013EF451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72428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AB4BBC2-9AD7-EF15-ECE5-9C1D3AE4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3AE808E-E54A-CD23-945A-2AAB125A04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A32A1058-EB37-4A91-4156-9F7E0437B0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703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8BC1076-3BE3-5DC6-89C6-FA6662451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D550D7F4-BF6B-8D21-A60C-03509ABBB8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0898B94-D2EF-3D24-B2F5-DB490FBE68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59171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3351842-75A4-458D-B1A4-82D308285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FBB1793E-0C10-BC7F-DC20-D8266A238B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218EE2AD-8CD4-E36A-F34F-EA1129A733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04561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599D965-0578-039A-FF39-EFECC9C03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DBB8425C-8FAD-4B74-558F-4A13655180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EFC1F6E1-4F6C-B9AA-C6BD-14368F99DB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15353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90055453-3BB6-DD59-83F6-177D48683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A852B5B-1A60-408E-88DD-9CFBE1F49B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63B1B14-2E10-8149-3E4A-4644F40C6C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449167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765B8BF-AF2E-2208-10DF-BDFBB2564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A79D1749-A46D-4151-7711-43A7D4AC14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DAD6D5F9-02C3-7489-DDA7-7CA721EAD6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932060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790C439-4AF7-EAE2-8358-26AA8A7FE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998122CD-3B54-9F34-AC67-B1BE910D2E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BAD2AE5-A31D-E02C-5D4D-A0C28619AA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58701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58920167-FC23-A1FE-C5F7-F90E9CAFD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7AEAE30-AF98-5EE5-E218-01FBB41F9C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2383F44-C4C2-7557-BD22-388B8836F9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950613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625B0A2B-CE2B-7040-3A55-5D8BD1F8E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8E89538-8B01-8C4F-D9A6-FD1EFF08DD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DB24963B-F94B-CFDA-3AE5-51A434715E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21839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5712562-D02E-367D-A8EE-E119D0458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D8AAD044-4540-57ED-1D87-C32AFC58FE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89269CC-79FE-569D-50CC-1D9221D6FF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54260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BFC674B5-EEA5-976C-2E0E-984ED2732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1E813024-9BD7-1221-7D0E-CC657212BF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3783773-EA55-4959-8EBE-A4D62D46C8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45968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547BEE39-53AB-08F5-23FC-376814AA6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DFFB5652-93CF-63A5-8D83-12BD7DD0F3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CBAD63B0-4FE6-099E-48FC-7AE82E3949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93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EB20B840-30A0-E03B-167F-7219F9848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D2B5AB68-1357-030D-3051-D52BC56530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3F164BA3-E6DE-EED8-F86D-7E31511CB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53270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556300F9-3CF1-E819-4580-A88E0D35B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CFE010F-6952-4A22-2A99-22E9BFF727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C13DA18-B256-C2C3-2BA4-EBC91C1312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62207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D949982-ACFC-8644-59DD-4D82CB89B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8AB51A26-37F9-FCF9-66EF-A1D095D851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AEDD6A3F-8394-1456-9382-9A7DE5026E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78513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11B50A9-1114-2D66-A3A4-EAA92E85B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A7A7DA24-09DB-847E-A3C6-E14DD5E2EB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3D5CBCC2-67B9-4179-A0F2-31F29BE4B6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48759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C499ABD-067E-F787-6944-A7EE68B3C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507AEBE8-2952-47CA-6BC0-E005D91D98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C4AD81E2-A027-0846-2613-20EC559C33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50713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BE0DC165-0A50-2C1C-DC0F-4738B3740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EF9BD8E8-51FE-A7B0-3B6E-1F4E1CB9E8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29A584FC-AF79-5E54-5BC8-71674C6AE3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62425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B8A776E5-9A21-1EE8-786A-18051B519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7525F78A-ADBD-11D5-33C9-1D2E94F2B8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DDBF785-4EBF-BDD6-8869-D1CF44E85F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05124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67A8955C-C764-6438-6A83-FB4AEEDF4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194B87EB-C939-7CC7-B7B4-777D9D2661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76161EC-A733-20BE-B20E-5F525E4E0F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44386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4CDEA9B2-E07E-939E-169D-71A2547C4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52BDEBB8-901A-38EA-3DCC-C3BF72E8E8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BCB0AEB2-1C0C-B590-B89E-6EF12A95E7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07104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10401F4-7C1E-A788-0007-08D62F408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5C5EEFFF-C422-0B11-A3F0-4C1926FAEB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0A2D901-7D78-C271-66C8-CBAD2DE46F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03819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917A82E-2137-9974-19AA-17B6866B6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6565D197-6201-2A14-C8A3-C8D989AC17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3CA64A6-55BB-EBCF-6DBA-C0A1C77DD3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086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C65AA6B-00A0-A391-90AB-E734C234E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3013D7E9-3A7E-CC51-A087-0E22784AED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666A1D29-035E-46E9-9D1D-D12152BE7A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9198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14130C4-BD09-DD8F-1759-D21EBC952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86452CE-61BE-8B04-69F0-E09396EB8F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1526DC1D-8E4F-2CCF-5443-587AE61D3D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62267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418544FB-3A7F-93E8-09C8-C7EA49ED5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88C06786-492B-8172-C2DC-EA22EB78C0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1B359221-5303-2B34-016D-0D77336D7E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26501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07C7B46-EC4D-DEC3-6F0B-E22A3EA98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868F758-EF4B-FD91-20F2-44A0E01023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AECB4BC3-9329-770E-43FB-D9DFD0D2A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18533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0875F68-6CAD-D54B-F41E-39070235E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E5DC9179-B73E-57A5-FD2E-B21BD34B61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BDBC2AC5-19F3-5EAE-7206-7C23ADEF0C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99094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34137A7-002C-2FC7-FFAF-DA8CBD538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9AD2E9F-D5AE-E525-6671-2A4027194C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31982BE0-E94D-A2E8-1343-D045420CD5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48163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9DCD7B1-6D5B-0C8C-F122-5F708C090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10AC4C2C-1C8A-BB52-6007-661C24EA6C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DFA8E3C4-48F0-47CC-8E74-A115CF3385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33227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3DD92C1-8502-6031-AEE3-A2EF1B8AC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F7E84FF3-3D57-576F-76F7-BE44CE91E6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F241DAC0-D262-C2A3-AA3F-71E96F130F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33770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E603797-FFE7-852D-F034-CC762E84F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25047CC1-70A0-4B70-68A0-B7C7917DE2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A282578C-5CE3-E572-5AAA-3F70BF370D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379110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50E3E26-1C25-9031-2D63-C4A7AC2C6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7CD0956B-C79F-D447-A598-EE497743D8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DD9F4A0B-6F42-0A26-7F5C-CD28146145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44718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69B2875-8EA6-A90D-3817-21A1BC7BC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4968C2D8-9B95-52D9-B533-BD9ECA4693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3924770-6FB0-9F05-6C2D-AFAC31A289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605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35D0724-9E38-1B10-3417-FA5CC2B99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EC8AF0F-30FE-7730-51A3-4E3AA90D26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30B64EF2-8DDF-DF74-108E-0CDF9227CD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55426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BB32F81-1BFB-9939-E87A-29CF9B4C0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E7000E37-79ED-263D-D533-F77A36BB4A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CB672B88-DCD1-6C0D-6572-7752A86C66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24951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9283C58-5E44-562E-96A9-C8BBA808B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ED33488D-4175-2ED3-2172-0B2A3FCB53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77E43191-7AED-0DB0-E4DC-8D6F7A0DF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14337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503B66E-2DFB-1798-8C47-B6DAF29D2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FF2237F-EF87-B384-241B-7893C6B1ED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E4764FB-1EF5-A219-A87F-8237087738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76885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ED733CF-C276-FEC2-3406-8A2FB229D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17E9643-1887-69A0-B580-CB59A7F31E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7D7B4B3-78E7-F104-436F-FEC3C06629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34912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DB02F37-1BD6-24DA-BA55-6EE8DA3BB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110FDC24-4B23-CC96-5B0D-E525041C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424599EF-7CBC-4214-23D3-29329CE6D7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756902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707541D-09EB-8BD7-B9B9-0993472BC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63B20C0-5926-BFA5-0FB6-FE5FD30669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45F22D7C-B411-575B-F7CC-820EA8E8F3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044550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58307CE-115D-237E-9106-B0CC9D4F8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263942B-AF3F-BC34-8EA6-5EE50C4579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934E6E4A-2E04-B5C3-B6CC-1B79274C3C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48693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1220142A-9C6C-19C3-7F2F-062F8264D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4295BBAC-B623-FCF7-846A-5CC70CC089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C833A122-D58E-97D8-9A30-91BB68D322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324255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4924883-FA2C-6D4A-1D46-D5489C19C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7C7B296D-4680-2DFC-09ED-8761EEB0C5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ACFC9CE-17A0-6E1B-27EE-7E9F9466D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172180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E3115CD-5480-71B1-A06C-45C8E2EAE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2627E599-1144-12F1-5668-1D8B13D062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E6BBBE85-434B-620E-20D2-07565488AE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8315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443AF02-57F7-D550-7557-259BAC419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660D12CA-4995-57FB-A5B6-9752055703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613D46D-2AFE-B29A-E806-D9B79073A5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58072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CCB5519-57F4-DDEC-63B3-0031BBA3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F1C17C5D-4359-D458-0FD2-0BE29E0C9C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ED1D7A73-4122-99B2-646B-599A9ED27A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12875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F5AD790-5C5F-37CC-05D9-47E35CAE6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8DE320DB-4C1D-FB7C-E037-69A5829627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066B565-A753-B87D-5D55-F2C34354F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966308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34B41D7-7CB6-6B03-FA71-7B05C55D4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AA7CE889-A268-7C2B-65E3-7A739EA39D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7841AA9E-8E2B-CCC4-30AA-D484C7578B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099550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F7771C9-DCC1-F696-7D36-942C07EFC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44999B47-FF77-D126-0A74-BF7D080737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BC2D9F57-3DC7-6C66-B28F-1DDF21A164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838607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F7F2820-40AF-1BA2-124B-7074ED574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C91D5A0B-90C9-36B6-BA9B-C7C8B20CD8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F26C417B-9E78-FC9D-96B3-C0189D73E7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027295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F23D855-27CF-0A6C-6B62-67BC9EFA7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75CF2A7-976B-B480-A405-716E2DCCBC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9BDF9302-8F27-DDAE-C18A-68191FFCEA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817065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622AFA3D-CF4B-6F7B-7D22-E77101D7B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1FFEB4CE-40B2-88BD-376D-C589E6AC63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3634A853-2466-9E3F-770E-77F361A016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264090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7EA9B73-AD1F-5116-E1C6-3BB6EA48E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7DB49CBD-914F-568F-90EF-5B7DBB10CD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D73505F3-E948-5C78-6A37-EE25B848F1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112268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669F599-DE44-BEA1-DA30-7B44E5DD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6F37C9F-A286-1EAD-5213-97B3596E1F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32ECB242-B9FE-B0EC-7DF6-AD558F8E32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000891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>
          <a:extLst>
            <a:ext uri="{FF2B5EF4-FFF2-40B4-BE49-F238E27FC236}">
              <a16:creationId xmlns:a16="http://schemas.microsoft.com/office/drawing/2014/main" id="{8542C474-865C-9C5A-6F31-E089CD8A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29:notes">
            <a:extLst>
              <a:ext uri="{FF2B5EF4-FFF2-40B4-BE49-F238E27FC236}">
                <a16:creationId xmlns:a16="http://schemas.microsoft.com/office/drawing/2014/main" id="{0DAD589A-5CBD-4F9A-9338-B15A1F9015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29:notes">
            <a:extLst>
              <a:ext uri="{FF2B5EF4-FFF2-40B4-BE49-F238E27FC236}">
                <a16:creationId xmlns:a16="http://schemas.microsoft.com/office/drawing/2014/main" id="{BF8671D2-1E9E-1726-E924-A6952514AB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963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847AEDCE-7EB9-D74B-50CF-3B1C68CD1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7A3E2D03-6812-93B5-8850-B6CCA56407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22FFEE90-544C-FF63-AF94-E2F34D7020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3030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9BEAA992-8150-4CD9-67AF-E7A80056C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A7724C8E-C9C6-4D55-F256-B2DBE85868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B359E504-81AA-DB05-D837-DC77F4C9A0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4025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99FCD63A-F504-3EA5-4800-D7C4D7E88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DEDFE82-7C94-6094-2337-824A9E88A9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9ED98149-C03F-896C-A79A-B84FE85EF9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80767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4C872B1-B340-CE35-47E4-211B02E2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FE009CA1-1FE0-73A9-1DA5-67CA7C9F99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E2B40EB3-B819-61C7-2EB6-5E20114F91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87604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EA4DE6E-51D0-C9C7-22A3-E56564F22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6017D4B1-B737-FCB2-3F55-F1F936CD25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4A76A68B-7788-3711-47DE-AEEAAA319B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53676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8482FB9-3EB1-945F-AC04-35F3FE223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5FD73122-121B-F97C-297F-96F35DF314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C425BE85-A723-3B72-FBF2-C70563EEE9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14888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EFAE384-71D7-CDB6-CECB-9A3CE6396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2D7CE161-D16B-36B0-B0D9-EA0F95EEF2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4385D5A8-AA8F-6014-F02D-43CD7AF869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18315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ED94859-0E97-CB3C-0164-D3933AC0C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486EB795-D10D-A764-0A9F-E61DCD48A7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33C3AA7-5B4E-0B6B-8A5E-EBCFA49F10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27403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97FF70BF-D5E0-976B-A9D2-20F7D4592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FF0264F6-AAD3-1CC0-B059-459AC97D1D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22F160F-38EA-D3F1-CBDD-D9506E6E2F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51987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7CCCBD7-51D0-4909-4C2C-A97E1EFF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90053BB8-7E01-74C4-3699-D46C649053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862DE23-F683-D4E4-30D3-5813981140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20969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128cfab0d2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128cfab0d2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93B01829-F914-33C4-27CE-1A9926B1F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F7EB374-B21B-3055-01B3-020577ACF1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9A9B6DD-6D51-6077-699E-42B1931AF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42981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>
          <a:extLst>
            <a:ext uri="{FF2B5EF4-FFF2-40B4-BE49-F238E27FC236}">
              <a16:creationId xmlns:a16="http://schemas.microsoft.com/office/drawing/2014/main" id="{B52C8BCB-CC35-E1F5-FC20-86C169BFE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128cfab0d2_0_225:notes">
            <a:extLst>
              <a:ext uri="{FF2B5EF4-FFF2-40B4-BE49-F238E27FC236}">
                <a16:creationId xmlns:a16="http://schemas.microsoft.com/office/drawing/2014/main" id="{BE3BDA99-F13B-8EF7-A478-3BE13A9DBE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128cfab0d2_0_225:notes">
            <a:extLst>
              <a:ext uri="{FF2B5EF4-FFF2-40B4-BE49-F238E27FC236}">
                <a16:creationId xmlns:a16="http://schemas.microsoft.com/office/drawing/2014/main" id="{99A7A666-66C3-86FD-BEF3-91DD8BB32F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246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69F47A42-A03D-594F-DBE7-83EE86D3E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5EFE62FF-DA9B-9C22-85D4-37BC59F033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E247381-0811-ED75-318D-30F75AA5E7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154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8C35185B-41C6-065A-AF1D-529929B4D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AD60EF2-B5E6-B772-57F7-58C5C5671E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DDA592DD-1529-3EF7-13FF-E2B567D5F9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015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1648C5E9-F218-94A3-F6F0-4F6DB9344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2633D3DB-E477-CACD-5BB7-FDC130E8B1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6425F930-2D40-5D9D-3827-4C6A5EE514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893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73E0524-0D45-6CB7-AE6D-7A6B74C22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3625BD16-A15E-FAF0-8ACC-34F3DA3DF3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E7877A4C-257E-1C2E-9865-1A1AF5537B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9764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8BBD3B48-5BBA-EAB4-F905-02389668D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F96EE5DB-BFD0-9B03-F2F9-7BBCC3A6FA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15C43C18-033C-98F0-7F74-3574E8882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75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5C4F8402-749A-71ED-1F9B-C00E15A7A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DB7EE37F-5948-3EF7-519C-8278461BE0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21CF9EBB-0FED-8F59-0AFD-D54414B241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939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ECEAD353-EFF8-0DCC-A997-1F1DA475A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C3BF648D-5223-415F-795F-9C19820574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1DBB605D-5B6E-04D9-748D-964F0919AE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367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FE796FF-6692-9D93-25F9-059ED1D3C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548FC68E-C2B5-DC21-A8A9-CF94DCE26A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7618FFFA-0CCE-F926-9C08-9D0B5C6F9C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2998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C32311A-B609-EE59-9D63-A9E6B7BFC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DB624D10-0680-0E56-E979-5C7E4E555F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E656E115-DD28-406C-BC75-9A4415A21C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4759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18C89C7F-A3A6-C629-4A4D-750C9F7BC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83DCCC49-8B84-32AA-576E-AFD541692F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6C7C755B-41BC-B271-B476-1B94D99168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5347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2B67AB7-F780-61AA-4536-8BB2E1BEB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E7A38961-6A4A-56B0-5C10-6B4F096A9C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F3A7C9B3-5C9D-5B01-8DC2-FABF7C8810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7486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9E18827-CB3B-6955-3C39-B5262F2BF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50D8CAC7-5993-52E4-4F1E-17D594EA0B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FF14F529-ADBD-64D5-1D5F-3910CD5C35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988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1DEDC469-ED4B-E731-5694-D74411BFA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29C5D5F-81AC-25C3-56FD-7597E34CF1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471F514C-5EA0-DC31-8951-E12D67DD0E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3016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1EC6FEC0-BA9E-D24D-2F68-618942737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4D738077-F77B-E6E7-E30D-7B1022E42E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AF90D640-D826-4432-4B36-64ED8A8148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343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E07D416A-492B-DBFE-769B-E077E19E5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91DAD9C9-8915-4524-91BE-FECEEA288F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9FFB7A19-17A8-1CFC-A293-BDDC5136EB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3362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18EDC84-4A57-3E89-B368-DC6C44004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C6E2F411-0CB5-26BD-DFFD-F00288B7E2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66628A72-FE48-D619-1336-E865235374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43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E8FE6F3-BACE-22A3-1DBD-0C2BC4334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374C85C-94E1-F278-B543-5DA8EC9E0E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FBAAAB4-4F3D-A1B0-A817-7539834DDD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205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8D47E91-FD86-D90F-4BAC-ADEE9C4C8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6352E3B6-839A-8197-38FA-D81CEC3F0F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CD41C2A3-7FF8-2B43-EBC9-F7A5D4C4D0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4919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3A95D6A-17C1-B230-1361-5C9199BA6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C87094AB-FFBC-1D5F-6B78-A353088784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7B33EAB7-6863-524C-75D4-892D927130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87884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5EC8651-F037-3F95-AF45-3A6D3C39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1C29643-82BB-3C23-04D8-1FA8618547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776340F-35C2-6927-1785-21AB719E83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907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65294CC-4325-7DD4-2F79-9D3BBCDD9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2CDE28BB-B84D-CAEF-E172-6691B972E8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1A854F2B-0708-5A49-3A5D-62D61D3A9B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4775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4A78A12E-8B6F-87A7-CA1C-1CC11372E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C95EDA97-3AA9-120D-3375-8789BB2CB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25DF2578-6475-1773-4F3E-88C716B18B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0561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8E9B84C9-3686-4B01-DDF9-31B0618BF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A7EDF8D2-6FB9-4217-5AA4-5A41F04558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6716DF47-AF93-3F67-20CA-CBA7DEA104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004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5BB70E2-486C-4145-B551-E92494F0F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6D2A4E1D-FCC7-1370-15B1-821F2B9CDD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DE85E1F0-8795-8010-26FD-1A5F572D18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4307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C1FBE8A-C7CB-18BA-057A-C8265949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C43E9276-76DE-3B87-AA49-4DE10A4D32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5167C24-DBBA-8FE7-09B0-F213DDE93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6529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282CF7E-E54E-E8F8-0C4A-F07647877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AE5CAAAC-89AE-0EEE-2242-AEE0634717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FEB2C7D2-34F9-D0AA-3C5D-11534A25B6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2649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1E01F525-CE20-1F40-8968-6966B21A9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84A6F859-F3CF-323C-0A39-0CDAF32936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3194877-903F-C42F-74B7-355DA9D2C8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8249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70A950E-F118-E989-E369-A614186F0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6526BBE-7489-79D8-3568-AB77E79BC0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1254509-D753-1469-1628-F7ECFCC82A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2235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6ADC010A-4274-14C8-C8E5-23A4AA625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C43DFE06-735C-90FA-4BF3-0937157DBF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34EBF70D-7846-F04D-85A7-F3FBD1759F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3589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0E082D7-25B1-D05C-FF77-A88A5C0FC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D11DA5A-8F08-839D-0159-579D230757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F9E4931-694E-83B3-8142-3AA286FADA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5795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1082A149-232C-7087-288A-6D64D1AE0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6A94154D-9482-4A20-FE3D-433F22EC5A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C603319B-C39F-6936-1FA9-BE311079D7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9212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B0EBD6C7-CEF4-5140-3A1C-C4BEE93C2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C6698E32-0C91-7266-C42A-8385521198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C8F36AF6-E624-6BD2-B70A-0F2DF8DE9E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9954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5E631CC-DFF5-73B9-545C-000D7FE47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2B39BD77-7AAB-61B3-D910-DC92A19EA9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EF19317F-4B8B-1E61-6AD7-7D98A4B294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7776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EF85B1D-D54C-A7D2-ABEC-BB8E7E8E7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19F131A6-6F44-7F92-1B0F-36E73D2DF3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A5589841-E055-77D0-5101-CEA9C4EC46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956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7A0F52E-0624-E3D7-1225-65E46C156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EEF3637-5658-27BD-952B-DD0B69ABEF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68DE9611-FE6F-7728-7CC7-99A165B699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6893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60A01FB-9489-7681-B5E8-32D38A5B2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EF5F4BBF-6DAF-DF30-A0EC-6C3D945090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D4A9F291-B342-1B32-9E9E-962EFE9773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7139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4DB85D19-C5EF-A218-805D-CA844D09F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63C209A0-15F8-A4C4-984C-DDC8312806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CB1403CB-F0FB-D4CE-B584-EC6E1AD75E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1826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82623B16-F273-0250-5FA2-12228AF92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DC3B2ED2-9F95-D4C6-4F1F-C46236469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153C0DA-A58B-BE86-C0D1-DB2837C394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7887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5397F7A-7EDA-CE1F-6113-818EAF67C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7DAF7F53-BB98-ABA3-9F6C-3ED9A8F806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F0F5E7D5-4F74-C976-D151-0D18D37F09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829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8562F3D3-387E-1DD6-AED7-C3E92BA77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F84C390B-9C4D-09C1-44B1-F6D7A4705B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AFB39C7-05BC-648B-1F94-83FBE43E74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5517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4F4D86AC-EC6C-90A5-8923-7BB0F1E8A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F896114C-5E3C-DDCA-4143-2AAE7AD1BA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6237C0C-E2DE-DA0D-8C1C-20D379C6E6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2042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5125EB39-40F1-3F50-F967-7DAE4C048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DB9B70A2-E926-EE77-1A3C-4C7459989B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7FFC2BC0-6D38-D8FD-C969-EA67037B18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971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5DEE26D7-978D-364E-5AA4-980FA94E3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3E6D9561-C3C6-F67A-F74A-F90FBFED5F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D7ADEEAA-CC25-CBB9-73A4-333984873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0757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D074408-0E9A-CE7F-5108-FCD76080C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C8B149CA-4BE2-8477-C0D3-8E2791F431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B4D06A92-2315-BAF3-85DB-E312755F7C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1445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>
          <a:extLst>
            <a:ext uri="{FF2B5EF4-FFF2-40B4-BE49-F238E27FC236}">
              <a16:creationId xmlns:a16="http://schemas.microsoft.com/office/drawing/2014/main" id="{D18CBFF5-30D3-5589-3924-86D76F2BA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29:notes">
            <a:extLst>
              <a:ext uri="{FF2B5EF4-FFF2-40B4-BE49-F238E27FC236}">
                <a16:creationId xmlns:a16="http://schemas.microsoft.com/office/drawing/2014/main" id="{2811CF34-BF34-4CCF-4C6C-14DCB1EBAF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29:notes">
            <a:extLst>
              <a:ext uri="{FF2B5EF4-FFF2-40B4-BE49-F238E27FC236}">
                <a16:creationId xmlns:a16="http://schemas.microsoft.com/office/drawing/2014/main" id="{D04C3E40-4BF1-03A0-8076-AAAAA17359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365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75C2E32-1D68-1371-3FF3-E537C5C21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C9D5614C-E0FB-588D-E74F-AFE20EFA92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16AA790-BA0E-8EEE-EE9C-91FBE095A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969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22117F2-CA80-9B76-19DC-3C6163932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5F9FEFC5-3736-2C9D-2001-7BA59CFF28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DACA8E3-0144-5746-7E83-AE673AA319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4530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B79F8B1-0B8E-0707-D0DB-167A142D8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F75C37B1-2983-2518-014D-D1CF917570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E9D1092F-86A5-50EA-F7F9-EE6B5BB1A8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6347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90401B0E-169F-2C3A-AE50-D5314BCAB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361A147E-820C-0AEC-497B-9BD6881CE8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9E8D05F-D2AE-B13C-64A0-ED4C5DC747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5390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92CC3F20-A081-9643-41CF-E1E4BE508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01CE722-D06E-FC4E-A056-029897C02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01F4995C-24C1-FD2F-D00F-C6C515BDB4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6676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9400192-7B3A-0FB4-7F53-BAA5F09DE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4329EADA-A07B-D0F4-67B5-20E4BBADA7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F9A06DCD-A0C5-802B-9B54-FED060A5F4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8130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FAAC874-CC8C-49D8-AA09-56BFCE213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2EEDDC9B-2799-2437-6F7B-39C478F408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E5CD3052-FABE-2368-8D06-604F862CF6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2917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E3364F5C-EEA3-F32A-421D-087554E6C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456FD668-250C-054C-4EE6-5BC4ECC20F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BD227DAC-E622-7C77-6511-A3C5381472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13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428B180-D279-2B07-82CC-D93E67CCA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E9FD19E7-53A4-2353-92A5-EA209AEB09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F15493F0-E3E7-A26A-3705-C7E0CA7F34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371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A0B81E9-53E7-659F-CBC1-DA5B474D3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7E74A5E5-FD46-30B9-7C32-9FA645A90B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D11B38D6-F759-85BC-810A-FCD44D48D5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2296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BB47422E-7933-C691-2277-1174F2D71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5F770534-67E2-6690-045C-532C83CED1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6B26BB9-726B-D247-B3B5-EE8B9C91B2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399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9A190D49-7E86-8A84-5535-A5A436E1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140B452-F37F-7018-27FB-783AC389F7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14479C15-4B07-31B7-75E6-57815726D2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5804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1F5AC76-6759-B285-92F3-4A9691716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84A4E12C-EB60-7424-0400-B0A49431DB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A4E0DBC7-54E0-AF9B-7574-681C6FA86B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5237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A7E7CE2-0B7E-4656-5938-7E1FC77CB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E8DDEA00-A178-26EC-1310-7CA244044E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C96A40A1-5953-CF16-B20F-E7162EC83E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5558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47D368A-9976-24A9-177D-B037C198C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1AAF82CB-99F2-5513-BEDA-2412FE5054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30CA5F40-C567-5C71-C845-64F231D25A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3713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AF405D4-1184-F604-897A-965240059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4AC008BA-5A2E-4FB8-23C3-3CE7692E26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78056762-8264-8902-4B50-4CAF6CEE2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77772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BB3D5C9-5669-9D73-EC71-8CE2EBB77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C58CC91D-9614-6A7E-6EDC-910C0C546A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9CB2E66-55FC-F3D5-B067-31B44F7132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0785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38B55AA-2515-8B0F-DA73-207F77FF8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ABBE1614-8774-4C7B-2FFF-43089B6AAC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E3A894F8-7180-D772-5E71-0D83C05B5A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06738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>
          <a:extLst>
            <a:ext uri="{FF2B5EF4-FFF2-40B4-BE49-F238E27FC236}">
              <a16:creationId xmlns:a16="http://schemas.microsoft.com/office/drawing/2014/main" id="{00DE17C7-1A9F-1E94-7D08-EF4F9FB1B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29:notes">
            <a:extLst>
              <a:ext uri="{FF2B5EF4-FFF2-40B4-BE49-F238E27FC236}">
                <a16:creationId xmlns:a16="http://schemas.microsoft.com/office/drawing/2014/main" id="{D431B057-F365-49D5-6377-D8D08D2BB9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29:notes">
            <a:extLst>
              <a:ext uri="{FF2B5EF4-FFF2-40B4-BE49-F238E27FC236}">
                <a16:creationId xmlns:a16="http://schemas.microsoft.com/office/drawing/2014/main" id="{34FA684C-0AA8-E5B2-7507-EB53F57F30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48722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9CC6A81-A8F1-E863-BB58-DEB92E72E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7FBDFDA2-1656-321E-75DB-903B65B37E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CA86BEBF-2D5D-60BD-6C58-A0A93567CD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47623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17155E70-9E4F-C9CF-78A3-2BCB0DAD5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19E6F262-A7C3-4896-053F-F551EDD031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7674DDA1-A563-5C81-8D4C-A4BD20574F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22172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8CDF6574-137F-3882-219E-D214B2B7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8C93DB82-E6A7-9F07-EADE-F1BB5C1653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50ED0D9-721A-C78D-2D18-46D7B8C866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760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15CD2CD-31FE-016E-D0B9-BF4CC32CB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83E44163-B1B2-19A5-0842-AEE595242D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65D97AB1-2B80-2EBB-339F-7336A38EA8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3035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75DBBE9-23C6-1C29-915F-7CD87E2B7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EFFE1587-F028-03D0-8DAA-7D1368E8AF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F93B61A-EA17-C255-DC6C-2D8A50F0B4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93867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864BAC0-BC92-B043-F052-503FC7081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6296D02-5C91-01A5-2529-CF011DFF5C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9A31714-34E2-1968-49A7-2DA1737BE7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22195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5CF79906-60C2-8996-15A3-0A2B7F638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66B487A0-9A11-8C7B-7F29-C72B37ED67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992E4EF3-D33E-1D3B-8D13-1928D0A1F9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84438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57F073FF-3272-2579-4343-A1E283BE9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C6EFFFB5-BE14-A671-5BB9-7C93E5AE0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EE380D36-E91B-423A-0996-BD180F4053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24618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34A5B67-9266-669F-3E9B-51B0F31A6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03B6DADD-C577-C46C-C28A-BE8AE60F87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4D1BE59E-3501-7BF4-ABCF-731CFB5499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38435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551760FE-08B7-B6EC-09FB-A3058A60C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A3356A19-3D40-5927-558B-DB53B68C7A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792B5C1A-D3F3-1B07-597C-34F92EE79C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8592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D3704AB-8986-CBDE-5D98-81BF585C3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7493B347-A8A9-5409-38E6-7AE6E10D3F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A2172B19-0EB6-C7A1-55F2-4C04188952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252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9015D83-94F8-9F45-822A-6A14D01C2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8EA39FEF-D2FC-F7FB-C551-EA7C447405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7C5E9F85-EAFF-6703-2DAA-6CC4B66087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88410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8F45270-3C2D-2BF5-2F18-2935A9989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71D57091-8DB1-4222-1F75-DD11674EBF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5E74CD83-4D90-25EF-8832-97A3513C78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9238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>
          <a:extLst>
            <a:ext uri="{FF2B5EF4-FFF2-40B4-BE49-F238E27FC236}">
              <a16:creationId xmlns:a16="http://schemas.microsoft.com/office/drawing/2014/main" id="{188A8511-DB4B-39E0-C128-534F5406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29:notes">
            <a:extLst>
              <a:ext uri="{FF2B5EF4-FFF2-40B4-BE49-F238E27FC236}">
                <a16:creationId xmlns:a16="http://schemas.microsoft.com/office/drawing/2014/main" id="{D0A384AB-F641-862B-DF4C-569401F6C0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29:notes">
            <a:extLst>
              <a:ext uri="{FF2B5EF4-FFF2-40B4-BE49-F238E27FC236}">
                <a16:creationId xmlns:a16="http://schemas.microsoft.com/office/drawing/2014/main" id="{B26082EC-A512-9643-F728-CC100322AB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185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62D5F532-2B31-A01D-D2AE-0EF090D77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839AA5D8-5609-5E0B-3F3C-C30B1F7CA9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1C4E999E-AB66-2F66-46A2-0033711619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94620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81FCD67-48B2-8CCB-962D-6887A16AE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37FA58D0-DD3D-1290-9319-83D3D7F514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18C3EA19-BA38-CC48-F49B-29A66C2E4C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19771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2FC6197-7410-C641-DEBA-F0B8D94F2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FBFD5A72-DDE5-4DDE-0A45-02A41C2AB7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B9C9DCB3-9DB1-BBA0-E95C-DA1CDED052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35575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D1A4C2D-181E-003F-23C4-E4581CEAD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E5402E37-2AE6-759D-5A77-32D5785D4A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60D564AB-710D-8067-4ABA-C7D1A8C7C3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50699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ACF2532-6AD1-2E67-E8F6-E5AF5C6D1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EFF03C05-4834-FE7F-033F-3AE8D0AFC5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EEC66219-84F7-9FF7-31BC-83B6CCB179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3013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6BA5130-E607-FDF3-C0A8-5344DCED0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6620DE3-3593-1933-2FDC-86B482B7C1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A1B0C35E-45EA-7559-7003-863F79D1FA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6246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B9781FB1-D814-4E06-2D32-68FB82E1C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DCE3655F-1982-4DB6-39B3-DD4D67653F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85C4FD2C-6928-6656-278C-14959D42AC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65069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2763386-44B1-32F6-5A8F-8D9290D02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588D94A9-386C-01F6-CAD0-1E33CB8BA8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1E8A9C5F-13C2-70DA-DF18-11A929A476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77248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C26EAB5-C116-4D40-B2F8-47901BB61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1DC0B9E3-3CAA-4C2D-5A07-A0FE632AD1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DBF78CAB-95BC-CC01-B1E2-0ABB7AD659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33371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056088B-B6D2-7A50-0A96-1C5EB9311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5A89EF0D-F7EB-A01B-73EE-919798BFAF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934304DC-D908-FED2-112E-0975DA9A4C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73274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98616675-6362-BE16-196E-D37F57E1C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44d5519b_0_278:notes">
            <a:extLst>
              <a:ext uri="{FF2B5EF4-FFF2-40B4-BE49-F238E27FC236}">
                <a16:creationId xmlns:a16="http://schemas.microsoft.com/office/drawing/2014/main" id="{B51140B6-669E-9CE9-4D71-6CACA7994B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44d5519b_0_278:notes">
            <a:extLst>
              <a:ext uri="{FF2B5EF4-FFF2-40B4-BE49-F238E27FC236}">
                <a16:creationId xmlns:a16="http://schemas.microsoft.com/office/drawing/2014/main" id="{B6CC24CC-6E56-C789-92EA-384397966B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0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5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800" lvl="8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16" name="Google Shape;16;p4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17" name="Google Shape;17;p4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" name="Google Shape;18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" name="Google Shape;20;p4"/>
          <p:cNvCxnSpPr>
            <a:endCxn id="18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4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4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1" r:id="rId4"/>
    <p:sldLayoutId id="2147483652" r:id="rId5"/>
    <p:sldLayoutId id="2147483653" r:id="rId6"/>
    <p:sldLayoutId id="2147483661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15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5" Type="http://schemas.openxmlformats.org/officeDocument/2006/relationships/image" Target="../media/image25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Relationship Id="rId1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0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0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0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01.png"/><Relationship Id="rId9" Type="http://schemas.openxmlformats.org/officeDocument/2006/relationships/image" Target="../media/image103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0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103.png"/><Relationship Id="rId4" Type="http://schemas.openxmlformats.org/officeDocument/2006/relationships/image" Target="../media/image101.png"/><Relationship Id="rId9" Type="http://schemas.openxmlformats.org/officeDocument/2006/relationships/image" Target="../media/image27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103.png"/><Relationship Id="rId4" Type="http://schemas.openxmlformats.org/officeDocument/2006/relationships/image" Target="../media/image101.png"/><Relationship Id="rId9" Type="http://schemas.openxmlformats.org/officeDocument/2006/relationships/image" Target="../media/image27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46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10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15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5" Type="http://schemas.openxmlformats.org/officeDocument/2006/relationships/image" Target="../media/image25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Relationship Id="rId1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46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10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07.png"/><Relationship Id="rId9" Type="http://schemas.openxmlformats.org/officeDocument/2006/relationships/image" Target="../media/image106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08.png"/><Relationship Id="rId9" Type="http://schemas.openxmlformats.org/officeDocument/2006/relationships/image" Target="../media/image106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09.png"/><Relationship Id="rId9" Type="http://schemas.openxmlformats.org/officeDocument/2006/relationships/image" Target="../media/image106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10.png"/><Relationship Id="rId9" Type="http://schemas.openxmlformats.org/officeDocument/2006/relationships/image" Target="../media/image106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.pn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5" Type="http://schemas.openxmlformats.org/officeDocument/2006/relationships/image" Target="../media/image25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Relationship Id="rId1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30.png"/><Relationship Id="rId5" Type="http://schemas.openxmlformats.org/officeDocument/2006/relationships/image" Target="../media/image13.png"/><Relationship Id="rId15" Type="http://schemas.openxmlformats.org/officeDocument/2006/relationships/image" Target="../media/image20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Relationship Id="rId14" Type="http://schemas.openxmlformats.org/officeDocument/2006/relationships/image" Target="../media/image2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2.png"/><Relationship Id="rId3" Type="http://schemas.openxmlformats.org/officeDocument/2006/relationships/image" Target="../media/image33.png"/><Relationship Id="rId7" Type="http://schemas.openxmlformats.org/officeDocument/2006/relationships/image" Target="../media/image15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30.png"/><Relationship Id="rId5" Type="http://schemas.openxmlformats.org/officeDocument/2006/relationships/image" Target="../media/image13.png"/><Relationship Id="rId15" Type="http://schemas.openxmlformats.org/officeDocument/2006/relationships/image" Target="../media/image20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Relationship Id="rId14" Type="http://schemas.openxmlformats.org/officeDocument/2006/relationships/image" Target="../media/image2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2.png"/><Relationship Id="rId3" Type="http://schemas.openxmlformats.org/officeDocument/2006/relationships/image" Target="../media/image34.png"/><Relationship Id="rId7" Type="http://schemas.openxmlformats.org/officeDocument/2006/relationships/image" Target="../media/image15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30.png"/><Relationship Id="rId5" Type="http://schemas.openxmlformats.org/officeDocument/2006/relationships/image" Target="../media/image13.png"/><Relationship Id="rId15" Type="http://schemas.openxmlformats.org/officeDocument/2006/relationships/image" Target="../media/image20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Relationship Id="rId14" Type="http://schemas.openxmlformats.org/officeDocument/2006/relationships/image" Target="../media/image2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15.png"/><Relationship Id="rId4" Type="http://schemas.openxmlformats.org/officeDocument/2006/relationships/image" Target="../media/image46.png"/><Relationship Id="rId9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15.png"/><Relationship Id="rId4" Type="http://schemas.openxmlformats.org/officeDocument/2006/relationships/image" Target="../media/image46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15.png"/><Relationship Id="rId4" Type="http://schemas.openxmlformats.org/officeDocument/2006/relationships/image" Target="../media/image46.png"/><Relationship Id="rId9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27.png"/><Relationship Id="rId4" Type="http://schemas.openxmlformats.org/officeDocument/2006/relationships/image" Target="../media/image46.png"/><Relationship Id="rId9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27.png"/><Relationship Id="rId4" Type="http://schemas.openxmlformats.org/officeDocument/2006/relationships/image" Target="../media/image46.png"/><Relationship Id="rId9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27.png"/><Relationship Id="rId4" Type="http://schemas.openxmlformats.org/officeDocument/2006/relationships/image" Target="../media/image46.png"/><Relationship Id="rId9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27.png"/><Relationship Id="rId4" Type="http://schemas.openxmlformats.org/officeDocument/2006/relationships/image" Target="../media/image46.png"/><Relationship Id="rId9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27.png"/><Relationship Id="rId4" Type="http://schemas.openxmlformats.org/officeDocument/2006/relationships/image" Target="../media/image46.png"/><Relationship Id="rId9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27.png"/><Relationship Id="rId4" Type="http://schemas.openxmlformats.org/officeDocument/2006/relationships/image" Target="../media/image46.png"/><Relationship Id="rId9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5" Type="http://schemas.openxmlformats.org/officeDocument/2006/relationships/image" Target="../media/image25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Relationship Id="rId1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15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5" Type="http://schemas.openxmlformats.org/officeDocument/2006/relationships/image" Target="../media/image25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Relationship Id="rId1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">
          <a:extLst>
            <a:ext uri="{FF2B5EF4-FFF2-40B4-BE49-F238E27FC236}">
              <a16:creationId xmlns:a16="http://schemas.microsoft.com/office/drawing/2014/main" id="{7F834F63-6E80-2C56-18ED-8EC978BAD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>
            <a:extLst>
              <a:ext uri="{FF2B5EF4-FFF2-40B4-BE49-F238E27FC236}">
                <a16:creationId xmlns:a16="http://schemas.microsoft.com/office/drawing/2014/main" id="{A8795ECF-E822-E69A-186A-DFBCA169CA4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73899" y="748725"/>
            <a:ext cx="8312029" cy="1546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800" dirty="0">
                <a:solidFill>
                  <a:schemeClr val="lt1"/>
                </a:solidFill>
              </a:rPr>
              <a:t>Convex Consensus with Asynchronous Fallback</a:t>
            </a:r>
            <a:br>
              <a:rPr lang="en-US" sz="3600" dirty="0">
                <a:solidFill>
                  <a:schemeClr val="lt1"/>
                </a:solidFill>
              </a:rPr>
            </a:br>
            <a:endParaRPr lang="en-US" sz="3600" dirty="0"/>
          </a:p>
          <a:p>
            <a:pPr lvl="0"/>
            <a:r>
              <a:rPr lang="en-US" sz="2800" dirty="0">
                <a:solidFill>
                  <a:schemeClr val="lt1"/>
                </a:solidFill>
              </a:rPr>
              <a:t>Andrei Constantinescu</a:t>
            </a:r>
            <a:br>
              <a:rPr lang="en-US" sz="3600" dirty="0">
                <a:solidFill>
                  <a:schemeClr val="lt1"/>
                </a:solidFill>
              </a:rPr>
            </a:br>
            <a:r>
              <a:rPr lang="en-US" sz="2800" b="0" dirty="0">
                <a:solidFill>
                  <a:schemeClr val="lt1"/>
                </a:solidFill>
              </a:rPr>
              <a:t>Diana </a:t>
            </a:r>
            <a:r>
              <a:rPr lang="en-US" sz="2800" b="0" dirty="0" err="1">
                <a:solidFill>
                  <a:schemeClr val="lt1"/>
                </a:solidFill>
              </a:rPr>
              <a:t>Ghinea</a:t>
            </a:r>
            <a:br>
              <a:rPr lang="en-US" sz="2800" b="0" dirty="0">
                <a:solidFill>
                  <a:schemeClr val="lt1"/>
                </a:solidFill>
              </a:rPr>
            </a:br>
            <a:r>
              <a:rPr lang="en-US" sz="2800" b="0" dirty="0">
                <a:solidFill>
                  <a:schemeClr val="lt1"/>
                </a:solidFill>
              </a:rPr>
              <a:t>Roger </a:t>
            </a:r>
            <a:r>
              <a:rPr lang="en-US" sz="2800" b="0" dirty="0" err="1">
                <a:solidFill>
                  <a:schemeClr val="lt1"/>
                </a:solidFill>
              </a:rPr>
              <a:t>Wattenhofer</a:t>
            </a:r>
            <a:br>
              <a:rPr lang="en-US" sz="2800" b="0" dirty="0">
                <a:solidFill>
                  <a:schemeClr val="lt1"/>
                </a:solidFill>
              </a:rPr>
            </a:br>
            <a:r>
              <a:rPr lang="en-US" sz="2800" b="0" dirty="0">
                <a:solidFill>
                  <a:schemeClr val="lt1"/>
                </a:solidFill>
              </a:rPr>
              <a:t>Floris Westermann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300" b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000" b="0" dirty="0">
              <a:solidFill>
                <a:schemeClr val="lt1"/>
              </a:solidFill>
            </a:endParaRPr>
          </a:p>
        </p:txBody>
      </p:sp>
      <p:pic>
        <p:nvPicPr>
          <p:cNvPr id="48" name="Google Shape;48;p12">
            <a:extLst>
              <a:ext uri="{FF2B5EF4-FFF2-40B4-BE49-F238E27FC236}">
                <a16:creationId xmlns:a16="http://schemas.microsoft.com/office/drawing/2014/main" id="{8C4B9EEE-67E4-E907-D907-79A7C8B58B2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2951" y="5609583"/>
            <a:ext cx="1280250" cy="2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2">
            <a:extLst>
              <a:ext uri="{FF2B5EF4-FFF2-40B4-BE49-F238E27FC236}">
                <a16:creationId xmlns:a16="http://schemas.microsoft.com/office/drawing/2014/main" id="{9D66486E-1080-E2E7-C35D-019DEB2D8F23}"/>
              </a:ext>
            </a:extLst>
          </p:cNvPr>
          <p:cNvSpPr txBox="1"/>
          <p:nvPr/>
        </p:nvSpPr>
        <p:spPr>
          <a:xfrm>
            <a:off x="5794979" y="5177565"/>
            <a:ext cx="3228600" cy="46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</a:t>
            </a:r>
            <a:r>
              <a:rPr lang="en" sz="1700" dirty="0">
                <a:solidFill>
                  <a:schemeClr val="lt1"/>
                </a:solidFill>
              </a:rPr>
              <a:t>tributed </a:t>
            </a:r>
            <a:r>
              <a:rPr lang="en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</a:t>
            </a:r>
            <a:r>
              <a:rPr lang="en" sz="1700" dirty="0">
                <a:solidFill>
                  <a:schemeClr val="lt1"/>
                </a:solidFill>
              </a:rPr>
              <a:t>mputing Group</a:t>
            </a:r>
            <a:endParaRPr sz="1700" dirty="0">
              <a:solidFill>
                <a:schemeClr val="lt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A2341D-EAB2-5CEC-96AE-E5B793B80D5A}"/>
              </a:ext>
            </a:extLst>
          </p:cNvPr>
          <p:cNvGrpSpPr/>
          <p:nvPr/>
        </p:nvGrpSpPr>
        <p:grpSpPr>
          <a:xfrm>
            <a:off x="290148" y="4662435"/>
            <a:ext cx="5161402" cy="1712024"/>
            <a:chOff x="239348" y="4662435"/>
            <a:chExt cx="5161402" cy="1712024"/>
          </a:xfrm>
        </p:grpSpPr>
        <p:pic>
          <p:nvPicPr>
            <p:cNvPr id="5" name="Picture 4" descr="A person with green hair and glasses smiling&#10;&#10;Description automatically generated">
              <a:extLst>
                <a:ext uri="{FF2B5EF4-FFF2-40B4-BE49-F238E27FC236}">
                  <a16:creationId xmlns:a16="http://schemas.microsoft.com/office/drawing/2014/main" id="{A2E5F7EE-FB46-2C2A-E579-578126880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3075"/>
            <a:stretch/>
          </p:blipFill>
          <p:spPr>
            <a:xfrm>
              <a:off x="1590254" y="4673864"/>
              <a:ext cx="1108684" cy="1700595"/>
            </a:xfrm>
            <a:prstGeom prst="rect">
              <a:avLst/>
            </a:prstGeom>
          </p:spPr>
        </p:pic>
        <p:pic>
          <p:nvPicPr>
            <p:cNvPr id="50" name="Google Shape;50;p12">
              <a:extLst>
                <a:ext uri="{FF2B5EF4-FFF2-40B4-BE49-F238E27FC236}">
                  <a16:creationId xmlns:a16="http://schemas.microsoft.com/office/drawing/2014/main" id="{45DF6555-7367-1570-8989-89B5CE0A89CB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rcRect l="8328" r="4746"/>
            <a:stretch/>
          </p:blipFill>
          <p:spPr>
            <a:xfrm>
              <a:off x="2941160" y="4673864"/>
              <a:ext cx="1108684" cy="1700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Picture 3" descr="A person standing in front of a chalkboard&#10;&#10;Description automatically generated">
              <a:extLst>
                <a:ext uri="{FF2B5EF4-FFF2-40B4-BE49-F238E27FC236}">
                  <a16:creationId xmlns:a16="http://schemas.microsoft.com/office/drawing/2014/main" id="{ACF0427D-A64F-02F8-A1EB-F39413608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8563" t="-595" r="16086" b="595"/>
            <a:stretch/>
          </p:blipFill>
          <p:spPr>
            <a:xfrm>
              <a:off x="239348" y="4662435"/>
              <a:ext cx="1108684" cy="1700595"/>
            </a:xfrm>
            <a:prstGeom prst="rect">
              <a:avLst/>
            </a:prstGeom>
          </p:spPr>
        </p:pic>
        <p:pic>
          <p:nvPicPr>
            <p:cNvPr id="6" name="Picture 5" descr="A person with curly hair wearing glasses&#10;&#10;Description automatically generated">
              <a:extLst>
                <a:ext uri="{FF2B5EF4-FFF2-40B4-BE49-F238E27FC236}">
                  <a16:creationId xmlns:a16="http://schemas.microsoft.com/office/drawing/2014/main" id="{1BCA0FE4-1A64-9159-D8D0-02CEAC776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9180" t="18475" r="1021" b="14686"/>
            <a:stretch/>
          </p:blipFill>
          <p:spPr>
            <a:xfrm>
              <a:off x="4292066" y="4673864"/>
              <a:ext cx="1108684" cy="1700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4220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6ECE74B3-1C3D-5D9F-F2F0-E255AB00C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01818396-8506-CD3A-BDB9-4DA3F494868C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7706788" cy="3016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giving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Unknown</a:t>
                </a:r>
                <a:r>
                  <a:rPr lang="en-US" sz="2300" b="1" i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 are </a:t>
                </a:r>
                <a:r>
                  <a:rPr lang="en-US" sz="2300" i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byzantine</a:t>
                </a:r>
                <a:endParaRPr lang="en-US" sz="2300" b="1" i="1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01818396-8506-CD3A-BDB9-4DA3F4948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7706788" cy="3016180"/>
              </a:xfrm>
              <a:prstGeom prst="rect">
                <a:avLst/>
              </a:prstGeom>
              <a:blipFill>
                <a:blip r:embed="rId3"/>
                <a:stretch>
                  <a:fillRect l="-11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C5D4AB5B-B778-263B-64D0-5629DCE93A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Consensus (Byzantine Agreement)</a:t>
            </a:r>
            <a:endParaRPr sz="36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0AEC23-E5E5-6B18-5EBF-AF14A2D99EE3}"/>
              </a:ext>
            </a:extLst>
          </p:cNvPr>
          <p:cNvSpPr txBox="1"/>
          <p:nvPr/>
        </p:nvSpPr>
        <p:spPr>
          <a:xfrm>
            <a:off x="5722804" y="6390993"/>
            <a:ext cx="3195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ea typeface="Roboto Slab"/>
                <a:cs typeface="Roboto Slab"/>
                <a:sym typeface="Roboto Slab"/>
              </a:rPr>
              <a:t>(authenticated bidirectional channels)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D492F-4863-F1E1-9036-C0034220D78B}"/>
              </a:ext>
            </a:extLst>
          </p:cNvPr>
          <p:cNvCxnSpPr>
            <a:cxnSpLocks/>
          </p:cNvCxnSpPr>
          <p:nvPr/>
        </p:nvCxnSpPr>
        <p:spPr>
          <a:xfrm flipV="1">
            <a:off x="6222137" y="2720153"/>
            <a:ext cx="2" cy="14496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C84E18F-3376-5760-D63D-F36F96326FDA}"/>
              </a:ext>
            </a:extLst>
          </p:cNvPr>
          <p:cNvCxnSpPr>
            <a:cxnSpLocks/>
          </p:cNvCxnSpPr>
          <p:nvPr/>
        </p:nvCxnSpPr>
        <p:spPr>
          <a:xfrm flipH="1">
            <a:off x="6222136" y="2695366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22667C-418D-1892-F127-6DA9DDDB5817}"/>
              </a:ext>
            </a:extLst>
          </p:cNvPr>
          <p:cNvCxnSpPr>
            <a:cxnSpLocks/>
          </p:cNvCxnSpPr>
          <p:nvPr/>
        </p:nvCxnSpPr>
        <p:spPr>
          <a:xfrm flipV="1">
            <a:off x="8016839" y="2732547"/>
            <a:ext cx="0" cy="1437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182A89D-0B96-20B1-8171-8DA583C9F200}"/>
              </a:ext>
            </a:extLst>
          </p:cNvPr>
          <p:cNvCxnSpPr>
            <a:cxnSpLocks/>
          </p:cNvCxnSpPr>
          <p:nvPr/>
        </p:nvCxnSpPr>
        <p:spPr>
          <a:xfrm flipH="1">
            <a:off x="6222136" y="4169801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1020AD1-FDCE-2C3C-104D-E8EAA875F7D5}"/>
              </a:ext>
            </a:extLst>
          </p:cNvPr>
          <p:cNvCxnSpPr>
            <a:cxnSpLocks/>
          </p:cNvCxnSpPr>
          <p:nvPr/>
        </p:nvCxnSpPr>
        <p:spPr>
          <a:xfrm flipV="1">
            <a:off x="6222137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4D532A7-4396-C7A2-8FBA-E7DD8C57668E}"/>
              </a:ext>
            </a:extLst>
          </p:cNvPr>
          <p:cNvCxnSpPr>
            <a:cxnSpLocks/>
          </p:cNvCxnSpPr>
          <p:nvPr/>
        </p:nvCxnSpPr>
        <p:spPr>
          <a:xfrm flipH="1" flipV="1">
            <a:off x="6222138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ace Savouring Delicious Food">
            <a:extLst>
              <a:ext uri="{FF2B5EF4-FFF2-40B4-BE49-F238E27FC236}">
                <a16:creationId xmlns:a16="http://schemas.microsoft.com/office/drawing/2014/main" id="{86E21975-8A50-5903-DD99-86903FD1B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140" y="231436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5349B4DD-5813-FA9C-36C6-24EC89EBB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839" y="2314368"/>
            <a:ext cx="762001" cy="762001"/>
          </a:xfrm>
          <a:prstGeom prst="rect">
            <a:avLst/>
          </a:prstGeom>
        </p:spPr>
      </p:pic>
      <p:pic>
        <p:nvPicPr>
          <p:cNvPr id="8" name="Picture 7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1FE7D4CD-5371-FB74-5556-B17D9EA81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38" y="3788800"/>
            <a:ext cx="762002" cy="762002"/>
          </a:xfrm>
          <a:prstGeom prst="rect">
            <a:avLst/>
          </a:prstGeom>
        </p:spPr>
      </p:pic>
      <p:pic>
        <p:nvPicPr>
          <p:cNvPr id="11" name="Picture 10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250F2720-40B6-7351-79FF-0DB308433E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137" y="3788799"/>
            <a:ext cx="762003" cy="762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B87D497-1701-3F7D-EDF4-A0D3BAD66AA7}"/>
                  </a:ext>
                </a:extLst>
              </p:cNvPr>
              <p:cNvSpPr txBox="1"/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B87D497-1701-3F7D-EDF4-A0D3BAD66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DF80D7D-0176-E648-69D3-2EC43C185C7F}"/>
                  </a:ext>
                </a:extLst>
              </p:cNvPr>
              <p:cNvSpPr txBox="1"/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DF80D7D-0176-E648-69D3-2EC43C185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FED706D-CE6E-9C23-BE86-D4626C875200}"/>
                  </a:ext>
                </a:extLst>
              </p:cNvPr>
              <p:cNvSpPr txBox="1"/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FED706D-CE6E-9C23-BE86-D4626C875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29AD4B-1022-E9B7-BB15-BE307C78345D}"/>
                  </a:ext>
                </a:extLst>
              </p:cNvPr>
              <p:cNvSpPr txBox="1"/>
              <p:nvPr/>
            </p:nvSpPr>
            <p:spPr>
              <a:xfrm>
                <a:off x="6370437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29AD4B-1022-E9B7-BB15-BE307C783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437" y="1889773"/>
                <a:ext cx="54569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86FAC7-59A2-62C6-0EA2-5F2F489D7F4D}"/>
                  </a:ext>
                </a:extLst>
              </p:cNvPr>
              <p:cNvSpPr txBox="1"/>
              <p:nvPr/>
            </p:nvSpPr>
            <p:spPr>
              <a:xfrm>
                <a:off x="8181529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86FAC7-59A2-62C6-0EA2-5F2F489D7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9" y="4383451"/>
                <a:ext cx="54569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F8F7D-BA8B-4DE8-208D-A20D5097C0C0}"/>
                  </a:ext>
                </a:extLst>
              </p:cNvPr>
              <p:cNvSpPr txBox="1"/>
              <p:nvPr/>
            </p:nvSpPr>
            <p:spPr>
              <a:xfrm>
                <a:off x="8288259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F8F7D-BA8B-4DE8-208D-A20D5097C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259" y="1889773"/>
                <a:ext cx="54569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61AE04-4B08-6C65-36BF-C9203287EEE1}"/>
                  </a:ext>
                </a:extLst>
              </p:cNvPr>
              <p:cNvSpPr txBox="1"/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61AE04-4B08-6C65-36BF-C9203287E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01D9F5-4CFC-A2DF-2F2A-6A9EBFE86428}"/>
                  </a:ext>
                </a:extLst>
              </p:cNvPr>
              <p:cNvSpPr txBox="1"/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01D9F5-4CFC-A2DF-2F2A-6A9EBFE86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5461B4C5-A257-6564-6159-C65E3C37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458" y="3617445"/>
            <a:ext cx="1047356" cy="104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3944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C3559558-ADFE-4F8A-3874-6E32B59DB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8D0A751B-9C0E-4735-384D-3485BDAD5B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CC Solvable </a:t>
            </a:r>
            <a:r>
              <a:rPr lang="en-US" sz="3600" b="1" dirty="0" err="1"/>
              <a:t>Iff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E23F2F5E-E851-D2F1-91A8-89DC626FB534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+1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Network-agnostic model: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max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2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E23F2F5E-E851-D2F1-91A8-89DC626FB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blipFill>
                <a:blip r:embed="rId3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9BEFE4A-6DAE-8F07-6249-859C9A0FAE0D}"/>
              </a:ext>
            </a:extLst>
          </p:cNvPr>
          <p:cNvSpPr txBox="1"/>
          <p:nvPr/>
        </p:nvSpPr>
        <p:spPr>
          <a:xfrm>
            <a:off x="4336253" y="1319034"/>
            <a:ext cx="648476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9873FD-EF3C-447C-62FC-79402A502BC0}"/>
              </a:ext>
            </a:extLst>
          </p:cNvPr>
          <p:cNvSpPr txBox="1"/>
          <p:nvPr/>
        </p:nvSpPr>
        <p:spPr>
          <a:xfrm>
            <a:off x="4487116" y="2705829"/>
            <a:ext cx="800759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DA973-61E9-5392-CEDE-5252766F5174}"/>
              </a:ext>
            </a:extLst>
          </p:cNvPr>
          <p:cNvSpPr txBox="1"/>
          <p:nvPr/>
        </p:nvSpPr>
        <p:spPr>
          <a:xfrm>
            <a:off x="5514175" y="2705829"/>
            <a:ext cx="800761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293FEB-9655-C0F6-114A-BABC6BDC053C}"/>
              </a:ext>
            </a:extLst>
          </p:cNvPr>
          <p:cNvSpPr txBox="1"/>
          <p:nvPr/>
        </p:nvSpPr>
        <p:spPr>
          <a:xfrm>
            <a:off x="6541237" y="2705829"/>
            <a:ext cx="800761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181232-197E-BF03-958E-FD6FA319B1C7}"/>
              </a:ext>
            </a:extLst>
          </p:cNvPr>
          <p:cNvSpPr txBox="1"/>
          <p:nvPr/>
        </p:nvSpPr>
        <p:spPr>
          <a:xfrm>
            <a:off x="8184712" y="2253390"/>
            <a:ext cx="575187" cy="400110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A50806-B227-C564-9C8A-88BC0048C4EB}"/>
              </a:ext>
            </a:extLst>
          </p:cNvPr>
          <p:cNvSpPr txBox="1"/>
          <p:nvPr/>
        </p:nvSpPr>
        <p:spPr>
          <a:xfrm>
            <a:off x="5130433" y="1319034"/>
            <a:ext cx="648476" cy="400110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621F47-B20D-5B39-9667-4761DA0CE2BC}"/>
              </a:ext>
            </a:extLst>
          </p:cNvPr>
          <p:cNvSpPr txBox="1"/>
          <p:nvPr/>
        </p:nvSpPr>
        <p:spPr>
          <a:xfrm>
            <a:off x="4729317" y="1823480"/>
            <a:ext cx="648476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9DE79-C0A6-1C30-B5D1-E4ED9F3C7279}"/>
              </a:ext>
            </a:extLst>
          </p:cNvPr>
          <p:cNvSpPr txBox="1"/>
          <p:nvPr/>
        </p:nvSpPr>
        <p:spPr>
          <a:xfrm>
            <a:off x="5523497" y="1823480"/>
            <a:ext cx="648476" cy="400110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8614E-CCF1-AAF5-87F0-3B196DCF6E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956"/>
          <a:stretch/>
        </p:blipFill>
        <p:spPr>
          <a:xfrm>
            <a:off x="2520247" y="3221956"/>
            <a:ext cx="4103506" cy="36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073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9CD670EB-187E-04B2-5E22-1755D3749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926737FA-F7BF-F8D8-7457-DA4E7725A9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CC Solvable </a:t>
            </a:r>
            <a:r>
              <a:rPr lang="en-US" sz="3600" b="1" dirty="0" err="1"/>
              <a:t>Iff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4B1C3DF5-9D8A-406E-0C84-7AE602709F18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+1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Network-agnostic model: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max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2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4B1C3DF5-9D8A-406E-0C84-7AE602709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blipFill>
                <a:blip r:embed="rId3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0A78989-EEC2-2EC2-2721-8210E48F57E6}"/>
              </a:ext>
            </a:extLst>
          </p:cNvPr>
          <p:cNvSpPr txBox="1"/>
          <p:nvPr/>
        </p:nvSpPr>
        <p:spPr>
          <a:xfrm>
            <a:off x="4336253" y="1319034"/>
            <a:ext cx="648476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A64CD9-D257-E106-B9F8-306A66465902}"/>
              </a:ext>
            </a:extLst>
          </p:cNvPr>
          <p:cNvSpPr txBox="1"/>
          <p:nvPr/>
        </p:nvSpPr>
        <p:spPr>
          <a:xfrm>
            <a:off x="4487116" y="2705829"/>
            <a:ext cx="800759" cy="40011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28575">
            <a:solidFill>
              <a:schemeClr val="tx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483C94-4AFE-6E5F-12BB-260B93011DD3}"/>
              </a:ext>
            </a:extLst>
          </p:cNvPr>
          <p:cNvSpPr txBox="1"/>
          <p:nvPr/>
        </p:nvSpPr>
        <p:spPr>
          <a:xfrm>
            <a:off x="5514175" y="2705829"/>
            <a:ext cx="800761" cy="40011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28575">
            <a:solidFill>
              <a:schemeClr val="tx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2140C9-A300-BDD4-3F8A-B6FD4DB3D111}"/>
              </a:ext>
            </a:extLst>
          </p:cNvPr>
          <p:cNvSpPr txBox="1"/>
          <p:nvPr/>
        </p:nvSpPr>
        <p:spPr>
          <a:xfrm>
            <a:off x="6541237" y="2705829"/>
            <a:ext cx="800761" cy="40011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28575">
            <a:solidFill>
              <a:schemeClr val="tx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D23090-1350-E26C-7290-4B468301DE6B}"/>
              </a:ext>
            </a:extLst>
          </p:cNvPr>
          <p:cNvSpPr txBox="1"/>
          <p:nvPr/>
        </p:nvSpPr>
        <p:spPr>
          <a:xfrm>
            <a:off x="8184712" y="2253390"/>
            <a:ext cx="575187" cy="400110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483F33-5FD8-C8A4-A7FD-80EC16F3C78C}"/>
              </a:ext>
            </a:extLst>
          </p:cNvPr>
          <p:cNvSpPr txBox="1"/>
          <p:nvPr/>
        </p:nvSpPr>
        <p:spPr>
          <a:xfrm>
            <a:off x="5130433" y="1319034"/>
            <a:ext cx="648476" cy="400110"/>
          </a:xfrm>
          <a:prstGeom prst="rect">
            <a:avLst/>
          </a:prstGeom>
          <a:solidFill>
            <a:srgbClr val="92D050">
              <a:alpha val="50000"/>
            </a:srgbClr>
          </a:solidFill>
          <a:ln w="28575">
            <a:solidFill>
              <a:schemeClr val="tx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1A5AA3-F053-32A6-674B-3FE2D7469735}"/>
              </a:ext>
            </a:extLst>
          </p:cNvPr>
          <p:cNvSpPr txBox="1"/>
          <p:nvPr/>
        </p:nvSpPr>
        <p:spPr>
          <a:xfrm>
            <a:off x="4729317" y="1823480"/>
            <a:ext cx="648476" cy="40011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28575">
            <a:solidFill>
              <a:schemeClr val="tx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379832-9741-060C-538F-AE13B1871F65}"/>
              </a:ext>
            </a:extLst>
          </p:cNvPr>
          <p:cNvSpPr txBox="1"/>
          <p:nvPr/>
        </p:nvSpPr>
        <p:spPr>
          <a:xfrm>
            <a:off x="5523497" y="1823480"/>
            <a:ext cx="648476" cy="400110"/>
          </a:xfrm>
          <a:prstGeom prst="rect">
            <a:avLst/>
          </a:prstGeom>
          <a:solidFill>
            <a:srgbClr val="92D050">
              <a:alpha val="50000"/>
            </a:srgbClr>
          </a:solidFill>
          <a:ln w="28575">
            <a:solidFill>
              <a:schemeClr val="tx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5940F-EE06-BC1E-6082-1A2D008A75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956"/>
          <a:stretch/>
        </p:blipFill>
        <p:spPr>
          <a:xfrm>
            <a:off x="2520247" y="3221956"/>
            <a:ext cx="4103506" cy="36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748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E8DBF900-E8F4-46E0-174F-596997D8C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1D1363A3-31A6-DF24-C445-AD5C3E12CD1A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1D1363A3-31A6-DF24-C445-AD5C3E12CD1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9990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AF86704-D3AE-7E07-ACB7-B03EFDA25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42A65A22-9EF5-A9FF-E185-CB855FF07D42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42A65A22-9EF5-A9FF-E185-CB855FF07D4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CB1955BA-0E10-3A2E-8443-84530B5F1546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 fo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  <a:r>
                  <a:rPr lang="en-US" sz="2300" dirty="0">
                    <a:solidFill>
                      <a:schemeClr val="bg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 is impossible.</a:t>
                </a:r>
                <a:endParaRPr lang="en-US" sz="2400" b="1" dirty="0"/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CB1955BA-0E10-3A2E-8443-84530B5F1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blipFill>
                <a:blip r:embed="rId4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3204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5D1AE18C-DE12-3804-5B8F-F1D5AD5C3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5ED34EA9-3B4A-E2CD-0CF6-1DA591357CE9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5ED34EA9-3B4A-E2CD-0CF6-1DA591357CE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53E3A0B8-1E1D-84B9-02A8-31C90DD958FD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 fo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1" dirty="0"/>
                  <a:t> is impossible.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53E3A0B8-1E1D-84B9-02A8-31C90DD95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blipFill>
                <a:blip r:embed="rId4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6306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C54F2EF-B210-4375-C8C9-C9C8FF2E5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0322F57F-1B31-8567-6E54-66D73D267D87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0322F57F-1B31-8567-6E54-66D73D267D8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86368EE-E233-4A09-BDC4-464FA06C2365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 fo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1" dirty="0"/>
                  <a:t> is impossible.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86368EE-E233-4A09-BDC4-464FA06C2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blipFill>
                <a:blip r:embed="rId4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1B8C77B-56A5-0B34-5209-6485E0F5BAE0}"/>
              </a:ext>
            </a:extLst>
          </p:cNvPr>
          <p:cNvGrpSpPr/>
          <p:nvPr/>
        </p:nvGrpSpPr>
        <p:grpSpPr>
          <a:xfrm>
            <a:off x="3118757" y="1602756"/>
            <a:ext cx="2906486" cy="3534269"/>
            <a:chOff x="3118757" y="1602756"/>
            <a:chExt cx="2906486" cy="35342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31B6A7-9533-3597-357D-B04C7FCC2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728" t="1037" r="27189"/>
            <a:stretch/>
          </p:blipFill>
          <p:spPr>
            <a:xfrm>
              <a:off x="3118757" y="1602756"/>
              <a:ext cx="2906486" cy="3534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951C07A4-D8AF-6614-B664-65713D4DFB01}"/>
                </a:ext>
              </a:extLst>
            </p:cNvPr>
            <p:cNvSpPr/>
            <p:nvPr/>
          </p:nvSpPr>
          <p:spPr>
            <a:xfrm>
              <a:off x="4158343" y="3284769"/>
              <a:ext cx="1132115" cy="1143000"/>
            </a:xfrm>
            <a:custGeom>
              <a:avLst/>
              <a:gdLst>
                <a:gd name="connsiteX0" fmla="*/ 304800 w 1509486"/>
                <a:gd name="connsiteY0" fmla="*/ 0 h 1524000"/>
                <a:gd name="connsiteX1" fmla="*/ 0 w 1509486"/>
                <a:gd name="connsiteY1" fmla="*/ 1524000 h 1524000"/>
                <a:gd name="connsiteX2" fmla="*/ 1509486 w 1509486"/>
                <a:gd name="connsiteY2" fmla="*/ 856343 h 1524000"/>
                <a:gd name="connsiteX3" fmla="*/ 304800 w 1509486"/>
                <a:gd name="connsiteY3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9486" h="1524000">
                  <a:moveTo>
                    <a:pt x="304800" y="0"/>
                  </a:moveTo>
                  <a:lnTo>
                    <a:pt x="0" y="1524000"/>
                  </a:lnTo>
                  <a:lnTo>
                    <a:pt x="1509486" y="856343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chemeClr val="accent1">
                <a:alpha val="54000"/>
              </a:schemeClr>
            </a:solidFill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350"/>
            </a:p>
          </p:txBody>
        </p:sp>
        <p:pic>
          <p:nvPicPr>
            <p:cNvPr id="8" name="Graphic 7" descr="Marker with solid fill">
              <a:extLst>
                <a:ext uri="{FF2B5EF4-FFF2-40B4-BE49-F238E27FC236}">
                  <a16:creationId xmlns:a16="http://schemas.microsoft.com/office/drawing/2014/main" id="{D7A6A18D-25AE-6BBF-8B67-940D21A27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58768" y="3548506"/>
              <a:ext cx="454046" cy="454046"/>
            </a:xfrm>
            <a:prstGeom prst="rect">
              <a:avLst/>
            </a:prstGeom>
          </p:spPr>
        </p:pic>
        <p:pic>
          <p:nvPicPr>
            <p:cNvPr id="9" name="Graphic 8" descr="Marker with solid fill">
              <a:extLst>
                <a:ext uri="{FF2B5EF4-FFF2-40B4-BE49-F238E27FC236}">
                  <a16:creationId xmlns:a16="http://schemas.microsoft.com/office/drawing/2014/main" id="{C3F863BB-D181-99F6-CC47-E94EB6FCE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33319" y="4022545"/>
              <a:ext cx="454046" cy="454046"/>
            </a:xfrm>
            <a:prstGeom prst="rect">
              <a:avLst/>
            </a:prstGeom>
          </p:spPr>
        </p:pic>
        <p:pic>
          <p:nvPicPr>
            <p:cNvPr id="10" name="Graphic 9" descr="Marker with solid fill">
              <a:extLst>
                <a:ext uri="{FF2B5EF4-FFF2-40B4-BE49-F238E27FC236}">
                  <a16:creationId xmlns:a16="http://schemas.microsoft.com/office/drawing/2014/main" id="{06F31BEA-EA58-87EB-AFBE-FDDEE3C36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51178" y="2886296"/>
              <a:ext cx="454046" cy="454046"/>
            </a:xfrm>
            <a:prstGeom prst="rect">
              <a:avLst/>
            </a:prstGeom>
          </p:spPr>
        </p:pic>
      </p:grpSp>
      <p:pic>
        <p:nvPicPr>
          <p:cNvPr id="11" name="Picture 4" descr="😊 Smiling Face with Smiling Eyes Emoji on Apple iOS 9.1">
            <a:extLst>
              <a:ext uri="{FF2B5EF4-FFF2-40B4-BE49-F238E27FC236}">
                <a16:creationId xmlns:a16="http://schemas.microsoft.com/office/drawing/2014/main" id="{B4698FA4-32B4-B71C-B735-184CA55B1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399" y="3742239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😊 Smiling Face with Smiling Eyes Emoji on Apple iOS 9.1">
            <a:extLst>
              <a:ext uri="{FF2B5EF4-FFF2-40B4-BE49-F238E27FC236}">
                <a16:creationId xmlns:a16="http://schemas.microsoft.com/office/drawing/2014/main" id="{ED8CF973-D303-FFEA-4638-727CEB8DB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421" y="2615396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😊 Smiling Face with Smiling Eyes Emoji on Apple iOS 9.1">
            <a:extLst>
              <a:ext uri="{FF2B5EF4-FFF2-40B4-BE49-F238E27FC236}">
                <a16:creationId xmlns:a16="http://schemas.microsoft.com/office/drawing/2014/main" id="{7B239F1C-BC3C-2EF5-0B15-3E73E73B5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847" y="3280562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6331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AFC84BF-0E78-B005-B627-DCC989387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4CEDE4EE-D0D7-246D-BDFB-604FB66A6BCE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4CEDE4EE-D0D7-246D-BDFB-604FB66A6BC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E1B0C988-AF40-B0E4-68C5-20EAA815B9EC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 fo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1" dirty="0"/>
                  <a:t> is impossible.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E1B0C988-AF40-B0E4-68C5-20EAA815B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blipFill>
                <a:blip r:embed="rId4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E90A120-5B20-4CC9-A464-EC321DC8D676}"/>
              </a:ext>
            </a:extLst>
          </p:cNvPr>
          <p:cNvGrpSpPr/>
          <p:nvPr/>
        </p:nvGrpSpPr>
        <p:grpSpPr>
          <a:xfrm>
            <a:off x="3118757" y="1602756"/>
            <a:ext cx="2906486" cy="3534269"/>
            <a:chOff x="3118757" y="1602756"/>
            <a:chExt cx="2906486" cy="35342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F1904F-F60C-ED57-B82C-F3524D41B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728" t="1037" r="27189"/>
            <a:stretch/>
          </p:blipFill>
          <p:spPr>
            <a:xfrm>
              <a:off x="3118757" y="1602756"/>
              <a:ext cx="2906486" cy="3534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3D46AD72-CD9E-AA1F-0DB4-5803E29A290E}"/>
                </a:ext>
              </a:extLst>
            </p:cNvPr>
            <p:cNvSpPr/>
            <p:nvPr/>
          </p:nvSpPr>
          <p:spPr>
            <a:xfrm>
              <a:off x="4158343" y="3284769"/>
              <a:ext cx="1132115" cy="1143000"/>
            </a:xfrm>
            <a:custGeom>
              <a:avLst/>
              <a:gdLst>
                <a:gd name="connsiteX0" fmla="*/ 304800 w 1509486"/>
                <a:gd name="connsiteY0" fmla="*/ 0 h 1524000"/>
                <a:gd name="connsiteX1" fmla="*/ 0 w 1509486"/>
                <a:gd name="connsiteY1" fmla="*/ 1524000 h 1524000"/>
                <a:gd name="connsiteX2" fmla="*/ 1509486 w 1509486"/>
                <a:gd name="connsiteY2" fmla="*/ 856343 h 1524000"/>
                <a:gd name="connsiteX3" fmla="*/ 304800 w 1509486"/>
                <a:gd name="connsiteY3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9486" h="1524000">
                  <a:moveTo>
                    <a:pt x="304800" y="0"/>
                  </a:moveTo>
                  <a:lnTo>
                    <a:pt x="0" y="1524000"/>
                  </a:lnTo>
                  <a:lnTo>
                    <a:pt x="1509486" y="856343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chemeClr val="accent1">
                <a:alpha val="54000"/>
              </a:schemeClr>
            </a:solidFill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350"/>
            </a:p>
          </p:txBody>
        </p:sp>
        <p:pic>
          <p:nvPicPr>
            <p:cNvPr id="8" name="Graphic 7" descr="Marker with solid fill">
              <a:extLst>
                <a:ext uri="{FF2B5EF4-FFF2-40B4-BE49-F238E27FC236}">
                  <a16:creationId xmlns:a16="http://schemas.microsoft.com/office/drawing/2014/main" id="{38B5F9A4-F25E-DB64-A8E0-A872B0625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58768" y="3548506"/>
              <a:ext cx="454046" cy="454046"/>
            </a:xfrm>
            <a:prstGeom prst="rect">
              <a:avLst/>
            </a:prstGeom>
          </p:spPr>
        </p:pic>
        <p:pic>
          <p:nvPicPr>
            <p:cNvPr id="9" name="Graphic 8" descr="Marker with solid fill">
              <a:extLst>
                <a:ext uri="{FF2B5EF4-FFF2-40B4-BE49-F238E27FC236}">
                  <a16:creationId xmlns:a16="http://schemas.microsoft.com/office/drawing/2014/main" id="{6D40C1C7-DEB4-CDED-6FB7-8B805BD8D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33319" y="4022545"/>
              <a:ext cx="454046" cy="454046"/>
            </a:xfrm>
            <a:prstGeom prst="rect">
              <a:avLst/>
            </a:prstGeom>
          </p:spPr>
        </p:pic>
        <p:pic>
          <p:nvPicPr>
            <p:cNvPr id="10" name="Graphic 9" descr="Marker with solid fill">
              <a:extLst>
                <a:ext uri="{FF2B5EF4-FFF2-40B4-BE49-F238E27FC236}">
                  <a16:creationId xmlns:a16="http://schemas.microsoft.com/office/drawing/2014/main" id="{D581B177-876D-A6AF-92C8-49253BA2B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51178" y="2886296"/>
              <a:ext cx="454046" cy="454046"/>
            </a:xfrm>
            <a:prstGeom prst="rect">
              <a:avLst/>
            </a:prstGeom>
          </p:spPr>
        </p:pic>
      </p:grpSp>
      <p:pic>
        <p:nvPicPr>
          <p:cNvPr id="12" name="Picture 4" descr="😊 Smiling Face with Smiling Eyes Emoji on Apple iOS 9.1">
            <a:extLst>
              <a:ext uri="{FF2B5EF4-FFF2-40B4-BE49-F238E27FC236}">
                <a16:creationId xmlns:a16="http://schemas.microsoft.com/office/drawing/2014/main" id="{5D7DAF9E-566D-2D9D-3DAB-86A4C42D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421" y="2615396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😊 Smiling Face with Smiling Eyes Emoji on Apple iOS 9.1">
            <a:extLst>
              <a:ext uri="{FF2B5EF4-FFF2-40B4-BE49-F238E27FC236}">
                <a16:creationId xmlns:a16="http://schemas.microsoft.com/office/drawing/2014/main" id="{6C56B0BD-7D88-3C49-005C-98AD54253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847" y="3280562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inking Face">
            <a:extLst>
              <a:ext uri="{FF2B5EF4-FFF2-40B4-BE49-F238E27FC236}">
                <a16:creationId xmlns:a16="http://schemas.microsoft.com/office/drawing/2014/main" id="{FA458BDD-AA08-F1D3-FF27-27902ED4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817" y="3775529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6921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C708F88C-B4BC-9CC6-ECDA-838F86850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556A639C-8C61-D423-62F0-8FB396BF4A57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556A639C-8C61-D423-62F0-8FB396BF4A5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52BECCB0-04DA-D079-9F4B-019AE88AA14A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 fo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1" dirty="0"/>
                  <a:t> is impossible.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52BECCB0-04DA-D079-9F4B-019AE88AA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blipFill>
                <a:blip r:embed="rId4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BC5B9BD-CB15-2DE8-483A-818F369307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28" t="1037" r="27189"/>
          <a:stretch/>
        </p:blipFill>
        <p:spPr>
          <a:xfrm>
            <a:off x="994613" y="1574903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Graphic 12" descr="Marker with solid fill">
            <a:extLst>
              <a:ext uri="{FF2B5EF4-FFF2-40B4-BE49-F238E27FC236}">
                <a16:creationId xmlns:a16="http://schemas.microsoft.com/office/drawing/2014/main" id="{229726B3-0110-DB1D-C3B4-93542571F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34624" y="3520654"/>
            <a:ext cx="454046" cy="454046"/>
          </a:xfrm>
          <a:prstGeom prst="rect">
            <a:avLst/>
          </a:prstGeom>
        </p:spPr>
      </p:pic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0AB7A795-34B0-BA64-E4E2-04FC91798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09175" y="3994693"/>
            <a:ext cx="454046" cy="454046"/>
          </a:xfrm>
          <a:prstGeom prst="rect">
            <a:avLst/>
          </a:prstGeom>
        </p:spPr>
      </p:pic>
      <p:pic>
        <p:nvPicPr>
          <p:cNvPr id="15" name="Graphic 14" descr="Marker with solid fill">
            <a:extLst>
              <a:ext uri="{FF2B5EF4-FFF2-40B4-BE49-F238E27FC236}">
                <a16:creationId xmlns:a16="http://schemas.microsoft.com/office/drawing/2014/main" id="{03763652-CECA-A5D3-4983-0B18BE214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27034" y="2858443"/>
            <a:ext cx="454046" cy="454046"/>
          </a:xfrm>
          <a:prstGeom prst="rect">
            <a:avLst/>
          </a:prstGeom>
        </p:spPr>
      </p:pic>
      <p:pic>
        <p:nvPicPr>
          <p:cNvPr id="21" name="Picture 4" descr="😊 Smiling Face with Smiling Eyes Emoji on Apple iOS 9.1">
            <a:extLst>
              <a:ext uri="{FF2B5EF4-FFF2-40B4-BE49-F238E27FC236}">
                <a16:creationId xmlns:a16="http://schemas.microsoft.com/office/drawing/2014/main" id="{8272226F-9A44-B1CB-1960-25E35CF1D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03" y="3244971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 27">
            <a:extLst>
              <a:ext uri="{FF2B5EF4-FFF2-40B4-BE49-F238E27FC236}">
                <a16:creationId xmlns:a16="http://schemas.microsoft.com/office/drawing/2014/main" id="{54D55B30-35CA-A86F-26DA-B4FA2B952790}"/>
              </a:ext>
            </a:extLst>
          </p:cNvPr>
          <p:cNvSpPr/>
          <p:nvPr/>
        </p:nvSpPr>
        <p:spPr>
          <a:xfrm>
            <a:off x="2026399" y="3901848"/>
            <a:ext cx="1121228" cy="478971"/>
          </a:xfrm>
          <a:custGeom>
            <a:avLst/>
            <a:gdLst>
              <a:gd name="connsiteX0" fmla="*/ 0 w 1494971"/>
              <a:gd name="connsiteY0" fmla="*/ 638628 h 638628"/>
              <a:gd name="connsiteX1" fmla="*/ 1494971 w 1494971"/>
              <a:gd name="connsiteY1" fmla="*/ 0 h 63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4971" h="638628">
                <a:moveTo>
                  <a:pt x="0" y="638628"/>
                </a:moveTo>
                <a:lnTo>
                  <a:pt x="1494971" y="0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7A12FB25-DAD7-3C39-8A1C-D027B5E8D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26" y="2515621"/>
            <a:ext cx="685097" cy="68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inking Face">
            <a:extLst>
              <a:ext uri="{FF2B5EF4-FFF2-40B4-BE49-F238E27FC236}">
                <a16:creationId xmlns:a16="http://schemas.microsoft.com/office/drawing/2014/main" id="{9744F1E5-2556-01D6-0967-4B67B5226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596" y="3705493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4467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F289257F-585A-F9BE-9A79-817E72E3A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04D1298E-74B2-8812-57DD-341E35CA8CF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04D1298E-74B2-8812-57DD-341E35CA8CF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C860B14-F9B4-B690-2817-F55040749CCB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 fo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1" dirty="0"/>
                  <a:t> is impossible.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C860B14-F9B4-B690-2817-F55040749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blipFill>
                <a:blip r:embed="rId4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0903F7C-64BA-9B8A-8E75-F8D193D1A7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28" t="1037" r="27189"/>
          <a:stretch/>
        </p:blipFill>
        <p:spPr>
          <a:xfrm>
            <a:off x="5459014" y="1584382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1" name="Freeform 28">
            <a:extLst>
              <a:ext uri="{FF2B5EF4-FFF2-40B4-BE49-F238E27FC236}">
                <a16:creationId xmlns:a16="http://schemas.microsoft.com/office/drawing/2014/main" id="{1244456F-D572-2EDF-12E8-E14C1258FAAE}"/>
              </a:ext>
            </a:extLst>
          </p:cNvPr>
          <p:cNvSpPr/>
          <p:nvPr/>
        </p:nvSpPr>
        <p:spPr>
          <a:xfrm>
            <a:off x="6491435" y="3193343"/>
            <a:ext cx="236186" cy="1208483"/>
          </a:xfrm>
          <a:custGeom>
            <a:avLst/>
            <a:gdLst>
              <a:gd name="connsiteX0" fmla="*/ 0 w 1494971"/>
              <a:gd name="connsiteY0" fmla="*/ 638628 h 638628"/>
              <a:gd name="connsiteX1" fmla="*/ 1494971 w 1494971"/>
              <a:gd name="connsiteY1" fmla="*/ 0 h 63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4971" h="638628">
                <a:moveTo>
                  <a:pt x="0" y="638628"/>
                </a:moveTo>
                <a:lnTo>
                  <a:pt x="1494971" y="0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F95CF8-7F79-04BA-0AF3-09B12E610D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28" t="1037" r="27189"/>
          <a:stretch/>
        </p:blipFill>
        <p:spPr>
          <a:xfrm>
            <a:off x="994613" y="1574903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Graphic 12" descr="Marker with solid fill">
            <a:extLst>
              <a:ext uri="{FF2B5EF4-FFF2-40B4-BE49-F238E27FC236}">
                <a16:creationId xmlns:a16="http://schemas.microsoft.com/office/drawing/2014/main" id="{A9A1E20A-8425-1279-ABE8-B322C0275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34624" y="3520654"/>
            <a:ext cx="454046" cy="454046"/>
          </a:xfrm>
          <a:prstGeom prst="rect">
            <a:avLst/>
          </a:prstGeom>
        </p:spPr>
      </p:pic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2F07C27E-BB07-021E-0348-666B5FA66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09175" y="3994693"/>
            <a:ext cx="454046" cy="454046"/>
          </a:xfrm>
          <a:prstGeom prst="rect">
            <a:avLst/>
          </a:prstGeom>
        </p:spPr>
      </p:pic>
      <p:pic>
        <p:nvPicPr>
          <p:cNvPr id="15" name="Graphic 14" descr="Marker with solid fill">
            <a:extLst>
              <a:ext uri="{FF2B5EF4-FFF2-40B4-BE49-F238E27FC236}">
                <a16:creationId xmlns:a16="http://schemas.microsoft.com/office/drawing/2014/main" id="{924A1137-047C-6CD6-4587-9A1E44C056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27034" y="2858443"/>
            <a:ext cx="454046" cy="454046"/>
          </a:xfrm>
          <a:prstGeom prst="rect">
            <a:avLst/>
          </a:prstGeom>
        </p:spPr>
      </p:pic>
      <p:pic>
        <p:nvPicPr>
          <p:cNvPr id="18" name="Graphic 17" descr="Marker with solid fill">
            <a:extLst>
              <a:ext uri="{FF2B5EF4-FFF2-40B4-BE49-F238E27FC236}">
                <a16:creationId xmlns:a16="http://schemas.microsoft.com/office/drawing/2014/main" id="{96184916-E39F-ABAA-9663-E50731888A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99024" y="3530133"/>
            <a:ext cx="454046" cy="454046"/>
          </a:xfrm>
          <a:prstGeom prst="rect">
            <a:avLst/>
          </a:prstGeom>
        </p:spPr>
      </p:pic>
      <p:pic>
        <p:nvPicPr>
          <p:cNvPr id="19" name="Graphic 18" descr="Marker with solid fill">
            <a:extLst>
              <a:ext uri="{FF2B5EF4-FFF2-40B4-BE49-F238E27FC236}">
                <a16:creationId xmlns:a16="http://schemas.microsoft.com/office/drawing/2014/main" id="{203C4132-1BCF-72D3-9B46-F855215317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73576" y="4004172"/>
            <a:ext cx="454046" cy="454046"/>
          </a:xfrm>
          <a:prstGeom prst="rect">
            <a:avLst/>
          </a:prstGeom>
        </p:spPr>
      </p:pic>
      <p:pic>
        <p:nvPicPr>
          <p:cNvPr id="20" name="Graphic 19" descr="Marker with solid fill">
            <a:extLst>
              <a:ext uri="{FF2B5EF4-FFF2-40B4-BE49-F238E27FC236}">
                <a16:creationId xmlns:a16="http://schemas.microsoft.com/office/drawing/2014/main" id="{911CC4FD-7EFA-9C39-8752-D9DA2124F5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434" y="2867923"/>
            <a:ext cx="454046" cy="454046"/>
          </a:xfrm>
          <a:prstGeom prst="rect">
            <a:avLst/>
          </a:prstGeom>
        </p:spPr>
      </p:pic>
      <p:pic>
        <p:nvPicPr>
          <p:cNvPr id="21" name="Picture 4" descr="😊 Smiling Face with Smiling Eyes Emoji on Apple iOS 9.1">
            <a:extLst>
              <a:ext uri="{FF2B5EF4-FFF2-40B4-BE49-F238E27FC236}">
                <a16:creationId xmlns:a16="http://schemas.microsoft.com/office/drawing/2014/main" id="{F0B27818-9085-E83C-8B89-7D425EB27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03" y="3244971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😊 Smiling Face with Smiling Eyes Emoji on Apple iOS 9.1">
            <a:extLst>
              <a:ext uri="{FF2B5EF4-FFF2-40B4-BE49-F238E27FC236}">
                <a16:creationId xmlns:a16="http://schemas.microsoft.com/office/drawing/2014/main" id="{3ACA190A-2AB0-4A00-D929-EC2D06248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677" y="2590225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 27">
            <a:extLst>
              <a:ext uri="{FF2B5EF4-FFF2-40B4-BE49-F238E27FC236}">
                <a16:creationId xmlns:a16="http://schemas.microsoft.com/office/drawing/2014/main" id="{1364DA37-0C4D-5983-2457-7E0E237513C4}"/>
              </a:ext>
            </a:extLst>
          </p:cNvPr>
          <p:cNvSpPr/>
          <p:nvPr/>
        </p:nvSpPr>
        <p:spPr>
          <a:xfrm>
            <a:off x="2026399" y="3901848"/>
            <a:ext cx="1121228" cy="478971"/>
          </a:xfrm>
          <a:custGeom>
            <a:avLst/>
            <a:gdLst>
              <a:gd name="connsiteX0" fmla="*/ 0 w 1494971"/>
              <a:gd name="connsiteY0" fmla="*/ 638628 h 638628"/>
              <a:gd name="connsiteX1" fmla="*/ 1494971 w 1494971"/>
              <a:gd name="connsiteY1" fmla="*/ 0 h 63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4971" h="638628">
                <a:moveTo>
                  <a:pt x="0" y="638628"/>
                </a:moveTo>
                <a:lnTo>
                  <a:pt x="1494971" y="0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F0B9D265-2B12-3F8F-1B3B-AF349EF6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26" y="2515621"/>
            <a:ext cx="685097" cy="68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88DA577E-A619-277F-DD79-C78B8360B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906" y="3152555"/>
            <a:ext cx="685097" cy="68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inking Face">
            <a:extLst>
              <a:ext uri="{FF2B5EF4-FFF2-40B4-BE49-F238E27FC236}">
                <a16:creationId xmlns:a16="http://schemas.microsoft.com/office/drawing/2014/main" id="{71375958-1DAB-D76E-A887-9C3F713FC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596" y="3705493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Thinking Face">
            <a:extLst>
              <a:ext uri="{FF2B5EF4-FFF2-40B4-BE49-F238E27FC236}">
                <a16:creationId xmlns:a16="http://schemas.microsoft.com/office/drawing/2014/main" id="{35F6A9EB-6276-A752-5CCE-A4EFA5AD0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740" y="3707391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4209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D3B91F6C-AAAF-E7D3-7F0B-ABDFB0E5B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02AD55-795A-B0E1-2724-B23EE914E1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8" name="Graphic 7" descr="Marker with solid fill">
            <a:extLst>
              <a:ext uri="{FF2B5EF4-FFF2-40B4-BE49-F238E27FC236}">
                <a16:creationId xmlns:a16="http://schemas.microsoft.com/office/drawing/2014/main" id="{C58FC680-1296-AF54-917B-6081EDD93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768" y="3548506"/>
            <a:ext cx="454046" cy="454046"/>
          </a:xfrm>
          <a:prstGeom prst="rect">
            <a:avLst/>
          </a:prstGeom>
        </p:spPr>
      </p:pic>
      <p:sp>
        <p:nvSpPr>
          <p:cNvPr id="15" name="Freeform 27">
            <a:extLst>
              <a:ext uri="{FF2B5EF4-FFF2-40B4-BE49-F238E27FC236}">
                <a16:creationId xmlns:a16="http://schemas.microsoft.com/office/drawing/2014/main" id="{8F71B6F5-3ABB-E02E-57B1-3EE9F64148B2}"/>
              </a:ext>
            </a:extLst>
          </p:cNvPr>
          <p:cNvSpPr/>
          <p:nvPr/>
        </p:nvSpPr>
        <p:spPr>
          <a:xfrm>
            <a:off x="4163816" y="3924708"/>
            <a:ext cx="1121228" cy="478971"/>
          </a:xfrm>
          <a:custGeom>
            <a:avLst/>
            <a:gdLst>
              <a:gd name="connsiteX0" fmla="*/ 0 w 1494971"/>
              <a:gd name="connsiteY0" fmla="*/ 638628 h 638628"/>
              <a:gd name="connsiteX1" fmla="*/ 1494971 w 1494971"/>
              <a:gd name="connsiteY1" fmla="*/ 0 h 63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4971" h="638628">
                <a:moveTo>
                  <a:pt x="0" y="638628"/>
                </a:moveTo>
                <a:lnTo>
                  <a:pt x="1494971" y="0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 dirty="0"/>
          </a:p>
        </p:txBody>
      </p:sp>
      <p:sp>
        <p:nvSpPr>
          <p:cNvPr id="16" name="Freeform 28">
            <a:extLst>
              <a:ext uri="{FF2B5EF4-FFF2-40B4-BE49-F238E27FC236}">
                <a16:creationId xmlns:a16="http://schemas.microsoft.com/office/drawing/2014/main" id="{A2BA6C93-26A8-0956-EAFC-B244D1683B91}"/>
              </a:ext>
            </a:extLst>
          </p:cNvPr>
          <p:cNvSpPr/>
          <p:nvPr/>
        </p:nvSpPr>
        <p:spPr>
          <a:xfrm>
            <a:off x="4152946" y="3193343"/>
            <a:ext cx="236186" cy="1208483"/>
          </a:xfrm>
          <a:custGeom>
            <a:avLst/>
            <a:gdLst>
              <a:gd name="connsiteX0" fmla="*/ 0 w 1494971"/>
              <a:gd name="connsiteY0" fmla="*/ 638628 h 638628"/>
              <a:gd name="connsiteX1" fmla="*/ 1494971 w 1494971"/>
              <a:gd name="connsiteY1" fmla="*/ 0 h 63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4971" h="638628">
                <a:moveTo>
                  <a:pt x="0" y="638628"/>
                </a:moveTo>
                <a:lnTo>
                  <a:pt x="1494971" y="0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84313AEC-4139-11D0-B465-C756C79110FF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84313AEC-4139-11D0-B465-C756C79110F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6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72639A4C-91EC-9B9C-070A-FC0E32D87E04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 fo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1" dirty="0"/>
                  <a:t> is impossible.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72639A4C-91EC-9B9C-070A-FC0E32D87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blipFill>
                <a:blip r:embed="rId7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4" descr="😊 Smiling Face with Smiling Eyes Emoji on Apple iOS 9.1">
            <a:extLst>
              <a:ext uri="{FF2B5EF4-FFF2-40B4-BE49-F238E27FC236}">
                <a16:creationId xmlns:a16="http://schemas.microsoft.com/office/drawing/2014/main" id="{E7062735-8D8A-CB31-63A4-3B874E5B6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847" y="3280562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4B9DFF0-6F98-2508-80E9-8E1729B419A5}"/>
              </a:ext>
            </a:extLst>
          </p:cNvPr>
          <p:cNvGrpSpPr/>
          <p:nvPr/>
        </p:nvGrpSpPr>
        <p:grpSpPr>
          <a:xfrm>
            <a:off x="4119421" y="2615396"/>
            <a:ext cx="535887" cy="724946"/>
            <a:chOff x="4119421" y="2615396"/>
            <a:chExt cx="535887" cy="724946"/>
          </a:xfrm>
        </p:grpSpPr>
        <p:pic>
          <p:nvPicPr>
            <p:cNvPr id="10" name="Graphic 9" descr="Marker with solid fill">
              <a:extLst>
                <a:ext uri="{FF2B5EF4-FFF2-40B4-BE49-F238E27FC236}">
                  <a16:creationId xmlns:a16="http://schemas.microsoft.com/office/drawing/2014/main" id="{9FA553AA-54CF-D7E7-C65A-015C3BE1A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51178" y="2886296"/>
              <a:ext cx="454046" cy="454046"/>
            </a:xfrm>
            <a:prstGeom prst="rect">
              <a:avLst/>
            </a:prstGeom>
          </p:spPr>
        </p:pic>
        <p:pic>
          <p:nvPicPr>
            <p:cNvPr id="12" name="Picture 4" descr="😊 Smiling Face with Smiling Eyes Emoji on Apple iOS 9.1">
              <a:extLst>
                <a:ext uri="{FF2B5EF4-FFF2-40B4-BE49-F238E27FC236}">
                  <a16:creationId xmlns:a16="http://schemas.microsoft.com/office/drawing/2014/main" id="{4D1B4E34-FC13-A45A-733C-09276F4BD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9421" y="2615396"/>
              <a:ext cx="535887" cy="535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36C69B01-DBEC-C165-62CD-1F3AD5F9A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3319" y="4022545"/>
            <a:ext cx="454046" cy="454046"/>
          </a:xfrm>
          <a:prstGeom prst="rect">
            <a:avLst/>
          </a:prstGeom>
        </p:spPr>
      </p:pic>
      <p:pic>
        <p:nvPicPr>
          <p:cNvPr id="14" name="Picture 13" descr="Thinking Face">
            <a:extLst>
              <a:ext uri="{FF2B5EF4-FFF2-40B4-BE49-F238E27FC236}">
                <a16:creationId xmlns:a16="http://schemas.microsoft.com/office/drawing/2014/main" id="{442538A5-21AC-66F5-55DF-25C777344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817" y="3775529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19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BCC8B2BB-97BB-5C2C-79B6-93B57A2AF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36E34DD3-916B-2DC4-0AB9-9C1913344CF9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7706788" cy="3370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giving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Unknown</a:t>
                </a:r>
                <a:r>
                  <a:rPr lang="en-US" sz="2300" b="1" i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 are </a:t>
                </a:r>
                <a:r>
                  <a:rPr lang="en-US" sz="2300" i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byzantine</a:t>
                </a:r>
                <a:endParaRPr lang="en-US" sz="2300" b="1" i="1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(other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≥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−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are </a:t>
                </a:r>
                <a:r>
                  <a:rPr lang="en-US" sz="2300" i="1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)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36E34DD3-916B-2DC4-0AB9-9C1913344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7706788" cy="3370123"/>
              </a:xfrm>
              <a:prstGeom prst="rect">
                <a:avLst/>
              </a:prstGeom>
              <a:blipFill>
                <a:blip r:embed="rId3"/>
                <a:stretch>
                  <a:fillRect l="-11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896E2D30-4903-AED3-94C3-8F3966F63D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Consensus (Byzantine Agreement)</a:t>
            </a:r>
            <a:endParaRPr sz="36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DF6D504-A6B2-828C-4B23-D2280585BF72}"/>
              </a:ext>
            </a:extLst>
          </p:cNvPr>
          <p:cNvSpPr txBox="1"/>
          <p:nvPr/>
        </p:nvSpPr>
        <p:spPr>
          <a:xfrm>
            <a:off x="5722804" y="6390993"/>
            <a:ext cx="3195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ea typeface="Roboto Slab"/>
                <a:cs typeface="Roboto Slab"/>
                <a:sym typeface="Roboto Slab"/>
              </a:rPr>
              <a:t>(authenticated bidirectional channels)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D1621-1A61-29D9-C24A-B01127204742}"/>
              </a:ext>
            </a:extLst>
          </p:cNvPr>
          <p:cNvCxnSpPr>
            <a:cxnSpLocks/>
          </p:cNvCxnSpPr>
          <p:nvPr/>
        </p:nvCxnSpPr>
        <p:spPr>
          <a:xfrm flipV="1">
            <a:off x="6222137" y="2720153"/>
            <a:ext cx="2" cy="14496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819A6D8-61E6-0A46-BEEB-8333EB42194B}"/>
              </a:ext>
            </a:extLst>
          </p:cNvPr>
          <p:cNvCxnSpPr>
            <a:cxnSpLocks/>
          </p:cNvCxnSpPr>
          <p:nvPr/>
        </p:nvCxnSpPr>
        <p:spPr>
          <a:xfrm flipH="1">
            <a:off x="6222136" y="2695366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543DCD-4ACD-B374-55E9-13E8225813F2}"/>
              </a:ext>
            </a:extLst>
          </p:cNvPr>
          <p:cNvCxnSpPr>
            <a:cxnSpLocks/>
          </p:cNvCxnSpPr>
          <p:nvPr/>
        </p:nvCxnSpPr>
        <p:spPr>
          <a:xfrm flipV="1">
            <a:off x="8016839" y="2732547"/>
            <a:ext cx="0" cy="1437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11C5A8F-C5CD-3EA9-D07C-0E1E458CCC8C}"/>
              </a:ext>
            </a:extLst>
          </p:cNvPr>
          <p:cNvCxnSpPr>
            <a:cxnSpLocks/>
          </p:cNvCxnSpPr>
          <p:nvPr/>
        </p:nvCxnSpPr>
        <p:spPr>
          <a:xfrm flipH="1">
            <a:off x="6222136" y="4169801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B4EF427-9AA5-63BF-3695-40E7880B900F}"/>
              </a:ext>
            </a:extLst>
          </p:cNvPr>
          <p:cNvCxnSpPr>
            <a:cxnSpLocks/>
          </p:cNvCxnSpPr>
          <p:nvPr/>
        </p:nvCxnSpPr>
        <p:spPr>
          <a:xfrm flipV="1">
            <a:off x="6222137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9F339A9-2619-29FA-BE99-CE339C92D85B}"/>
              </a:ext>
            </a:extLst>
          </p:cNvPr>
          <p:cNvCxnSpPr>
            <a:cxnSpLocks/>
          </p:cNvCxnSpPr>
          <p:nvPr/>
        </p:nvCxnSpPr>
        <p:spPr>
          <a:xfrm flipH="1" flipV="1">
            <a:off x="6222138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ace Savouring Delicious Food">
            <a:extLst>
              <a:ext uri="{FF2B5EF4-FFF2-40B4-BE49-F238E27FC236}">
                <a16:creationId xmlns:a16="http://schemas.microsoft.com/office/drawing/2014/main" id="{67D5D390-2A26-879F-064F-E7423A172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140" y="231436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6A90152D-75B5-C3E7-E6D6-A73D54EC4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839" y="2314368"/>
            <a:ext cx="762001" cy="762001"/>
          </a:xfrm>
          <a:prstGeom prst="rect">
            <a:avLst/>
          </a:prstGeom>
        </p:spPr>
      </p:pic>
      <p:pic>
        <p:nvPicPr>
          <p:cNvPr id="8" name="Picture 7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B550DDDA-5324-09E4-4D92-14732A6E1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38" y="3788800"/>
            <a:ext cx="762002" cy="762002"/>
          </a:xfrm>
          <a:prstGeom prst="rect">
            <a:avLst/>
          </a:prstGeom>
        </p:spPr>
      </p:pic>
      <p:pic>
        <p:nvPicPr>
          <p:cNvPr id="11" name="Picture 10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D08EF855-D565-060A-ACFE-ECF3169EB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137" y="3788799"/>
            <a:ext cx="762003" cy="762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22D27D8-7E5E-C104-08D2-C878AD1FE96C}"/>
                  </a:ext>
                </a:extLst>
              </p:cNvPr>
              <p:cNvSpPr txBox="1"/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22D27D8-7E5E-C104-08D2-C878AD1FE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FB20CA8-146B-4F4E-8872-445BF0CF08F6}"/>
                  </a:ext>
                </a:extLst>
              </p:cNvPr>
              <p:cNvSpPr txBox="1"/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FB20CA8-146B-4F4E-8872-445BF0CF0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49057E3-C55D-1BB1-F71D-F8EED3078989}"/>
                  </a:ext>
                </a:extLst>
              </p:cNvPr>
              <p:cNvSpPr txBox="1"/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49057E3-C55D-1BB1-F71D-F8EED3078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64389-A237-51AD-FE16-25932988E096}"/>
                  </a:ext>
                </a:extLst>
              </p:cNvPr>
              <p:cNvSpPr txBox="1"/>
              <p:nvPr/>
            </p:nvSpPr>
            <p:spPr>
              <a:xfrm>
                <a:off x="6370437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64389-A237-51AD-FE16-25932988E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437" y="1889773"/>
                <a:ext cx="54569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3E44A8-A78E-70B8-C946-A2E49D6A6B76}"/>
                  </a:ext>
                </a:extLst>
              </p:cNvPr>
              <p:cNvSpPr txBox="1"/>
              <p:nvPr/>
            </p:nvSpPr>
            <p:spPr>
              <a:xfrm>
                <a:off x="8181529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3E44A8-A78E-70B8-C946-A2E49D6A6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9" y="4383451"/>
                <a:ext cx="54569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412774-83CA-26AD-6933-7262A4D35D06}"/>
                  </a:ext>
                </a:extLst>
              </p:cNvPr>
              <p:cNvSpPr txBox="1"/>
              <p:nvPr/>
            </p:nvSpPr>
            <p:spPr>
              <a:xfrm>
                <a:off x="8288259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412774-83CA-26AD-6933-7262A4D35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259" y="1889773"/>
                <a:ext cx="54569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2746D0-6946-03BF-7145-0635E8211B39}"/>
                  </a:ext>
                </a:extLst>
              </p:cNvPr>
              <p:cNvSpPr txBox="1"/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2746D0-6946-03BF-7145-0635E8211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013A0A-82EB-027A-B2F6-2B846AE21D7C}"/>
                  </a:ext>
                </a:extLst>
              </p:cNvPr>
              <p:cNvSpPr txBox="1"/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013A0A-82EB-027A-B2F6-2B846AE21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B1989808-381C-EE5C-DEA7-515AFB2A7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458" y="3617445"/>
            <a:ext cx="1047356" cy="104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19816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9EAD45C6-331E-0CFC-247B-ED2A3C08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56D5D6-9F09-8735-9E48-FC03F75C1C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8" name="Graphic 7" descr="Marker with solid fill">
            <a:extLst>
              <a:ext uri="{FF2B5EF4-FFF2-40B4-BE49-F238E27FC236}">
                <a16:creationId xmlns:a16="http://schemas.microsoft.com/office/drawing/2014/main" id="{76F73935-F72C-B55B-E996-B4ED945C2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768" y="3548506"/>
            <a:ext cx="454046" cy="4540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B0D85B0A-D713-0B02-1515-51A1798FBB4F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B0D85B0A-D713-0B02-1515-51A1798FBB4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6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C1A9A34-34BB-4016-2CCE-3F5D9FD05435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 fo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1" dirty="0"/>
                  <a:t> is impossible.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C1A9A34-34BB-4016-2CCE-3F5D9FD05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blipFill>
                <a:blip r:embed="rId7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4" descr="😊 Smiling Face with Smiling Eyes Emoji on Apple iOS 9.1">
            <a:extLst>
              <a:ext uri="{FF2B5EF4-FFF2-40B4-BE49-F238E27FC236}">
                <a16:creationId xmlns:a16="http://schemas.microsoft.com/office/drawing/2014/main" id="{3BD955DE-CBB8-740A-DAB5-02550A078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847" y="3280562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9ED57D0-5995-587D-9CA3-9FBB6C620BC0}"/>
              </a:ext>
            </a:extLst>
          </p:cNvPr>
          <p:cNvGrpSpPr/>
          <p:nvPr/>
        </p:nvGrpSpPr>
        <p:grpSpPr>
          <a:xfrm>
            <a:off x="4119421" y="2615396"/>
            <a:ext cx="535887" cy="724946"/>
            <a:chOff x="4119421" y="2615396"/>
            <a:chExt cx="535887" cy="724946"/>
          </a:xfrm>
        </p:grpSpPr>
        <p:pic>
          <p:nvPicPr>
            <p:cNvPr id="10" name="Graphic 9" descr="Marker with solid fill">
              <a:extLst>
                <a:ext uri="{FF2B5EF4-FFF2-40B4-BE49-F238E27FC236}">
                  <a16:creationId xmlns:a16="http://schemas.microsoft.com/office/drawing/2014/main" id="{175AF307-4936-92A2-458C-57E0CB918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51178" y="2886296"/>
              <a:ext cx="454046" cy="454046"/>
            </a:xfrm>
            <a:prstGeom prst="rect">
              <a:avLst/>
            </a:prstGeom>
          </p:spPr>
        </p:pic>
        <p:pic>
          <p:nvPicPr>
            <p:cNvPr id="12" name="Picture 4" descr="😊 Smiling Face with Smiling Eyes Emoji on Apple iOS 9.1">
              <a:extLst>
                <a:ext uri="{FF2B5EF4-FFF2-40B4-BE49-F238E27FC236}">
                  <a16:creationId xmlns:a16="http://schemas.microsoft.com/office/drawing/2014/main" id="{133D725C-3420-9E59-4706-FBF59DBDBA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9421" y="2615396"/>
              <a:ext cx="535887" cy="535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3C46E3F0-93B5-44F4-9784-71F799DB84BE}"/>
              </a:ext>
            </a:extLst>
          </p:cNvPr>
          <p:cNvSpPr/>
          <p:nvPr/>
        </p:nvSpPr>
        <p:spPr>
          <a:xfrm>
            <a:off x="4099830" y="4344213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8F7D02EE-7E84-D101-5819-585E60106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3319" y="4022545"/>
            <a:ext cx="454046" cy="454046"/>
          </a:xfrm>
          <a:prstGeom prst="rect">
            <a:avLst/>
          </a:prstGeom>
        </p:spPr>
      </p:pic>
      <p:pic>
        <p:nvPicPr>
          <p:cNvPr id="14" name="Picture 13" descr="Thinking Face">
            <a:extLst>
              <a:ext uri="{FF2B5EF4-FFF2-40B4-BE49-F238E27FC236}">
                <a16:creationId xmlns:a16="http://schemas.microsoft.com/office/drawing/2014/main" id="{9C31933D-1A38-0B40-3624-D6442DC8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817" y="3775529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6246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5F00E45-1048-7E8B-2B7B-D8FD82ABC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56934B35-CD64-1853-7E5C-17DC657B9EB2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56934B35-CD64-1853-7E5C-17DC657B9EB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251EE3C-9083-16D5-635A-AB45EF30AF71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 fo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1" dirty="0"/>
                  <a:t> is impossible.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251EE3C-9083-16D5-635A-AB45EF30A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032688"/>
              </a:xfrm>
              <a:prstGeom prst="rect">
                <a:avLst/>
              </a:prstGeom>
              <a:blipFill>
                <a:blip r:embed="rId4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54EC43C-A463-A857-3FC6-B7F2B5AF1F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5F210B6C-B65A-C5BF-1BCD-9770DC6E7037}"/>
              </a:ext>
            </a:extLst>
          </p:cNvPr>
          <p:cNvSpPr/>
          <p:nvPr/>
        </p:nvSpPr>
        <p:spPr>
          <a:xfrm>
            <a:off x="4099830" y="4344213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0DAB39B-7CCC-C0E9-25A5-889E35A3C62F}"/>
              </a:ext>
            </a:extLst>
          </p:cNvPr>
          <p:cNvSpPr/>
          <p:nvPr/>
        </p:nvSpPr>
        <p:spPr>
          <a:xfrm>
            <a:off x="4317688" y="3208153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CDE9D0A-C340-ED4C-E33D-2D25F949A59C}"/>
              </a:ext>
            </a:extLst>
          </p:cNvPr>
          <p:cNvSpPr/>
          <p:nvPr/>
        </p:nvSpPr>
        <p:spPr>
          <a:xfrm>
            <a:off x="5225279" y="3878989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97A638A4-F600-670D-C60D-4461B0E1B5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33319" y="4022545"/>
            <a:ext cx="454046" cy="454046"/>
          </a:xfrm>
          <a:prstGeom prst="rect">
            <a:avLst/>
          </a:prstGeom>
        </p:spPr>
      </p:pic>
      <p:pic>
        <p:nvPicPr>
          <p:cNvPr id="21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AB73A5B9-48AC-06E0-F489-9D0D8E363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746" y="3789108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8D59EF4B-E0BF-8D06-3BCA-F61577978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8768" y="3548506"/>
            <a:ext cx="454046" cy="454046"/>
          </a:xfrm>
          <a:prstGeom prst="rect">
            <a:avLst/>
          </a:prstGeom>
        </p:spPr>
      </p:pic>
      <p:pic>
        <p:nvPicPr>
          <p:cNvPr id="24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49B8BE49-040A-0614-C1F5-77E3CFCB9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38" y="3313672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Marker with solid fill">
            <a:extLst>
              <a:ext uri="{FF2B5EF4-FFF2-40B4-BE49-F238E27FC236}">
                <a16:creationId xmlns:a16="http://schemas.microsoft.com/office/drawing/2014/main" id="{6F17BAC6-AFBB-147E-0FC6-77DEE800CB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1178" y="2886296"/>
            <a:ext cx="454046" cy="454046"/>
          </a:xfrm>
          <a:prstGeom prst="rect">
            <a:avLst/>
          </a:prstGeom>
        </p:spPr>
      </p:pic>
      <p:pic>
        <p:nvPicPr>
          <p:cNvPr id="22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73CC2FEA-057B-9D4D-7F58-CC49A20B1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25" y="2645686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Ruler PNG transparent image download, size: 834x566px">
            <a:extLst>
              <a:ext uri="{FF2B5EF4-FFF2-40B4-BE49-F238E27FC236}">
                <a16:creationId xmlns:a16="http://schemas.microsoft.com/office/drawing/2014/main" id="{AA99556B-CB0A-4E98-EBBF-E37DA48A7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2235">
            <a:off x="3976829" y="3810653"/>
            <a:ext cx="1696265" cy="115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5361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BD08B69-FB3D-81F6-1E19-05AE98F49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3D5DF563-DCC3-217F-FDC0-D3F7118A8517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3D5DF563-DCC3-217F-FDC0-D3F7118A851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2962D76-FB35-BB92-1238-FE6D7C7ABFBE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4372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1" dirty="0"/>
                  <a:t> is impossible.</a:t>
                </a:r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r>
                  <a:rPr lang="en-US" sz="2400" b="1" dirty="0"/>
                  <a:t>General </a:t>
                </a:r>
                <a:r>
                  <a:rPr lang="en-US" sz="2400" i="1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convexity spaces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400" b="1" dirty="0"/>
                  <a:t>: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2962D76-FB35-BB92-1238-FE6D7C7AB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4372064"/>
              </a:xfrm>
              <a:prstGeom prst="rect">
                <a:avLst/>
              </a:prstGeom>
              <a:blipFill>
                <a:blip r:embed="rId4"/>
                <a:stretch>
                  <a:fillRect l="-1177" b="-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F8746F4-A99E-47EA-1304-12F4CB1BC3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DD1CD90A-191F-1DC2-E433-9377700B57FF}"/>
              </a:ext>
            </a:extLst>
          </p:cNvPr>
          <p:cNvSpPr/>
          <p:nvPr/>
        </p:nvSpPr>
        <p:spPr>
          <a:xfrm>
            <a:off x="4099830" y="4344213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4F86C23-B3B9-AE65-9AC4-6C05229C6794}"/>
              </a:ext>
            </a:extLst>
          </p:cNvPr>
          <p:cNvSpPr/>
          <p:nvPr/>
        </p:nvSpPr>
        <p:spPr>
          <a:xfrm>
            <a:off x="4317688" y="3208153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5C0C6C-1988-6C16-3453-9A5730A50C33}"/>
              </a:ext>
            </a:extLst>
          </p:cNvPr>
          <p:cNvSpPr/>
          <p:nvPr/>
        </p:nvSpPr>
        <p:spPr>
          <a:xfrm>
            <a:off x="5225279" y="3878989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89A72DF7-1E9D-2031-1564-1A13CB37C5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33319" y="4022545"/>
            <a:ext cx="454046" cy="454046"/>
          </a:xfrm>
          <a:prstGeom prst="rect">
            <a:avLst/>
          </a:prstGeom>
        </p:spPr>
      </p:pic>
      <p:pic>
        <p:nvPicPr>
          <p:cNvPr id="21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7D081E54-68B9-2C34-19BA-A5F7FFAC4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746" y="3789108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A7CE8512-8BE4-0DCD-3722-DE243331B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8768" y="3548506"/>
            <a:ext cx="454046" cy="454046"/>
          </a:xfrm>
          <a:prstGeom prst="rect">
            <a:avLst/>
          </a:prstGeom>
        </p:spPr>
      </p:pic>
      <p:pic>
        <p:nvPicPr>
          <p:cNvPr id="24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D0D93B53-E8C0-844F-F351-900F60F8C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38" y="3313672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Marker with solid fill">
            <a:extLst>
              <a:ext uri="{FF2B5EF4-FFF2-40B4-BE49-F238E27FC236}">
                <a16:creationId xmlns:a16="http://schemas.microsoft.com/office/drawing/2014/main" id="{2AE3C1A8-040E-E550-0675-BC8F5E29E7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1178" y="2886296"/>
            <a:ext cx="454046" cy="454046"/>
          </a:xfrm>
          <a:prstGeom prst="rect">
            <a:avLst/>
          </a:prstGeom>
        </p:spPr>
      </p:pic>
      <p:pic>
        <p:nvPicPr>
          <p:cNvPr id="22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D9E5965E-B3B7-A5EC-A90F-B4B0B904D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25" y="2645686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Ruler PNG transparent image download, size: 834x566px">
            <a:extLst>
              <a:ext uri="{FF2B5EF4-FFF2-40B4-BE49-F238E27FC236}">
                <a16:creationId xmlns:a16="http://schemas.microsoft.com/office/drawing/2014/main" id="{43EB9F97-B655-8680-8308-2E041DAFB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2235">
            <a:off x="3976829" y="3810653"/>
            <a:ext cx="1696265" cy="115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7501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60A3E93-FA19-8B7A-19F1-491E14EC1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6202AC84-4F89-734C-F45C-C66EDE484C47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6202AC84-4F89-734C-F45C-C66EDE484C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790099C5-14D3-E0F5-DF78-98CEF38496CF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4741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1" dirty="0"/>
                  <a:t> is impossible.</a:t>
                </a:r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r>
                  <a:rPr lang="en-US" sz="2400" b="1" dirty="0"/>
                  <a:t>General </a:t>
                </a:r>
                <a:r>
                  <a:rPr lang="en-US" sz="2400" i="1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convexity spaces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400" b="1" dirty="0"/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400" dirty="0"/>
                  <a:t> parties, 1 corrupted.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790099C5-14D3-E0F5-DF78-98CEF3849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4741396"/>
              </a:xfrm>
              <a:prstGeom prst="rect">
                <a:avLst/>
              </a:prstGeom>
              <a:blipFill>
                <a:blip r:embed="rId4"/>
                <a:stretch>
                  <a:fillRect l="-1177" b="-11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E00E93A-EB87-0EB5-9888-6C3F25931F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849EB01A-728B-6E08-B7BF-3E5C7B61B86A}"/>
              </a:ext>
            </a:extLst>
          </p:cNvPr>
          <p:cNvSpPr/>
          <p:nvPr/>
        </p:nvSpPr>
        <p:spPr>
          <a:xfrm>
            <a:off x="4099830" y="4344213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64C895-EC15-3AAF-E35A-152821C261AB}"/>
              </a:ext>
            </a:extLst>
          </p:cNvPr>
          <p:cNvSpPr/>
          <p:nvPr/>
        </p:nvSpPr>
        <p:spPr>
          <a:xfrm>
            <a:off x="4317688" y="3208153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7B845E9-F2A7-9D8A-D6DB-4DA2399C9019}"/>
              </a:ext>
            </a:extLst>
          </p:cNvPr>
          <p:cNvSpPr/>
          <p:nvPr/>
        </p:nvSpPr>
        <p:spPr>
          <a:xfrm>
            <a:off x="5225279" y="3878989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9F953D6E-6609-A01A-B3A2-3A6FF1202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33319" y="4022545"/>
            <a:ext cx="454046" cy="454046"/>
          </a:xfrm>
          <a:prstGeom prst="rect">
            <a:avLst/>
          </a:prstGeom>
        </p:spPr>
      </p:pic>
      <p:pic>
        <p:nvPicPr>
          <p:cNvPr id="21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D82ACC42-8A81-A057-05AC-50D24FB2A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746" y="3789108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F0F4BDE8-5721-2B1C-B83D-7BE3C6E53C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8768" y="3548506"/>
            <a:ext cx="454046" cy="454046"/>
          </a:xfrm>
          <a:prstGeom prst="rect">
            <a:avLst/>
          </a:prstGeom>
        </p:spPr>
      </p:pic>
      <p:pic>
        <p:nvPicPr>
          <p:cNvPr id="24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3A13A922-85A9-D9E5-1134-CDAC60641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38" y="3313672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Marker with solid fill">
            <a:extLst>
              <a:ext uri="{FF2B5EF4-FFF2-40B4-BE49-F238E27FC236}">
                <a16:creationId xmlns:a16="http://schemas.microsoft.com/office/drawing/2014/main" id="{615CC526-9570-7BD9-7B15-81C2C8AE87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1178" y="2886296"/>
            <a:ext cx="454046" cy="454046"/>
          </a:xfrm>
          <a:prstGeom prst="rect">
            <a:avLst/>
          </a:prstGeom>
        </p:spPr>
      </p:pic>
      <p:pic>
        <p:nvPicPr>
          <p:cNvPr id="22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E4A94F54-9F08-E379-64D5-97BD0DDAA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25" y="2645686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Ruler PNG transparent image download, size: 834x566px">
            <a:extLst>
              <a:ext uri="{FF2B5EF4-FFF2-40B4-BE49-F238E27FC236}">
                <a16:creationId xmlns:a16="http://schemas.microsoft.com/office/drawing/2014/main" id="{D8AC2961-0AD5-E995-079C-A663FB368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2235">
            <a:off x="3976829" y="3810653"/>
            <a:ext cx="1696265" cy="115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4537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9F99355B-8F24-12CA-A3BD-4AC8DCF37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AE4645EE-6B9E-96A6-8024-1A9F6CC8E78B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AE4645EE-6B9E-96A6-8024-1A9F6CC8E78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1674278-215F-8F77-4A6C-6DF2E8413605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5110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1" dirty="0"/>
                  <a:t> is impossible.</a:t>
                </a:r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r>
                  <a:rPr lang="en-US" sz="2400" b="1" dirty="0"/>
                  <a:t>General </a:t>
                </a:r>
                <a:r>
                  <a:rPr lang="en-US" sz="2400" i="1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convexity spaces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400" b="1" dirty="0"/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400" dirty="0"/>
                  <a:t> parties, 1 corrupted.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Bad</a:t>
                </a:r>
                <a:r>
                  <a:rPr lang="en-US" sz="2400" dirty="0"/>
                  <a:t> instance guaranteed by def.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1674278-215F-8F77-4A6C-6DF2E8413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5110728"/>
              </a:xfrm>
              <a:prstGeom prst="rect">
                <a:avLst/>
              </a:prstGeom>
              <a:blipFill>
                <a:blip r:embed="rId4"/>
                <a:stretch>
                  <a:fillRect l="-1177" b="-9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7DD4E23-705C-59EB-B776-05E7E94AB7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BA0EE519-364C-0FA1-4C55-C1930321C129}"/>
              </a:ext>
            </a:extLst>
          </p:cNvPr>
          <p:cNvSpPr/>
          <p:nvPr/>
        </p:nvSpPr>
        <p:spPr>
          <a:xfrm>
            <a:off x="4099830" y="4344213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3AAF146-32AF-EC03-6A54-57410A32ED58}"/>
              </a:ext>
            </a:extLst>
          </p:cNvPr>
          <p:cNvSpPr/>
          <p:nvPr/>
        </p:nvSpPr>
        <p:spPr>
          <a:xfrm>
            <a:off x="4317688" y="3208153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5282105-35E7-EEE7-E319-1725E5891FE4}"/>
              </a:ext>
            </a:extLst>
          </p:cNvPr>
          <p:cNvSpPr/>
          <p:nvPr/>
        </p:nvSpPr>
        <p:spPr>
          <a:xfrm>
            <a:off x="5225279" y="3878989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9E106469-62C4-5A2A-804A-CF4B62C082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33319" y="4022545"/>
            <a:ext cx="454046" cy="454046"/>
          </a:xfrm>
          <a:prstGeom prst="rect">
            <a:avLst/>
          </a:prstGeom>
        </p:spPr>
      </p:pic>
      <p:pic>
        <p:nvPicPr>
          <p:cNvPr id="21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85DBC4B4-1C46-C24E-8491-A3D9C17EF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746" y="3789108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3A468CC1-0E6F-8C70-1EBC-86E88EB6B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8768" y="3548506"/>
            <a:ext cx="454046" cy="454046"/>
          </a:xfrm>
          <a:prstGeom prst="rect">
            <a:avLst/>
          </a:prstGeom>
        </p:spPr>
      </p:pic>
      <p:pic>
        <p:nvPicPr>
          <p:cNvPr id="24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12022FC1-A14B-793D-47DB-0E7EB1363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38" y="3313672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Marker with solid fill">
            <a:extLst>
              <a:ext uri="{FF2B5EF4-FFF2-40B4-BE49-F238E27FC236}">
                <a16:creationId xmlns:a16="http://schemas.microsoft.com/office/drawing/2014/main" id="{67C4296C-781C-9AB9-C9FB-64A0FFFC25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1178" y="2886296"/>
            <a:ext cx="454046" cy="454046"/>
          </a:xfrm>
          <a:prstGeom prst="rect">
            <a:avLst/>
          </a:prstGeom>
        </p:spPr>
      </p:pic>
      <p:pic>
        <p:nvPicPr>
          <p:cNvPr id="22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6ECDFB62-838C-8616-9197-B82DE6CC3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25" y="2645686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Ruler PNG transparent image download, size: 834x566px">
            <a:extLst>
              <a:ext uri="{FF2B5EF4-FFF2-40B4-BE49-F238E27FC236}">
                <a16:creationId xmlns:a16="http://schemas.microsoft.com/office/drawing/2014/main" id="{A92E7424-6830-A10E-4DBA-296CE9379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2235">
            <a:off x="3976829" y="3810653"/>
            <a:ext cx="1696265" cy="115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3439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6B84795F-9AE3-CE1C-0909-C994C0E42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ABBFDF13-2B6B-7C51-D545-B94FE9F4547B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3600" b="1" dirty="0"/>
                  <a:t> is impossible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ABBFDF13-2B6B-7C51-D545-B94FE9F454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3BA6BF1-E696-01BD-26D4-6D89606B972E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54800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b="1" dirty="0"/>
                  <a:t> is impossible.</a:t>
                </a:r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endParaRPr lang="en-US" sz="2400" b="1" dirty="0"/>
              </a:p>
              <a:p>
                <a:pPr lvl="0"/>
                <a:r>
                  <a:rPr lang="en-US" sz="2400" b="1" dirty="0"/>
                  <a:t>General </a:t>
                </a:r>
                <a:r>
                  <a:rPr lang="en-US" sz="2400" i="1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convexity spaces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400" b="1" dirty="0"/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400" dirty="0"/>
                  <a:t> parties, 1 corrupted.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Bad</a:t>
                </a:r>
                <a:r>
                  <a:rPr lang="en-US" sz="2400" dirty="0"/>
                  <a:t> instance guaranteed by def.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Previously known: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convex geometries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3BA6BF1-E696-01BD-26D4-6D89606B9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5480060"/>
              </a:xfrm>
              <a:prstGeom prst="rect">
                <a:avLst/>
              </a:prstGeom>
              <a:blipFill>
                <a:blip r:embed="rId4"/>
                <a:stretch>
                  <a:fillRect l="-1177" b="-8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6C0261E-3A28-2B05-E95E-7439FD1C7A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C108A35-982A-DC16-7E9A-BEE9AD35F72E}"/>
              </a:ext>
            </a:extLst>
          </p:cNvPr>
          <p:cNvSpPr/>
          <p:nvPr/>
        </p:nvSpPr>
        <p:spPr>
          <a:xfrm>
            <a:off x="4099830" y="4344213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CB842EB-1382-AC2B-F190-4870F2C60176}"/>
              </a:ext>
            </a:extLst>
          </p:cNvPr>
          <p:cNvSpPr/>
          <p:nvPr/>
        </p:nvSpPr>
        <p:spPr>
          <a:xfrm>
            <a:off x="4317688" y="3208153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0EFE4E1-AA1B-8935-B3C3-CA470A64EF81}"/>
              </a:ext>
            </a:extLst>
          </p:cNvPr>
          <p:cNvSpPr/>
          <p:nvPr/>
        </p:nvSpPr>
        <p:spPr>
          <a:xfrm>
            <a:off x="5225279" y="3878989"/>
            <a:ext cx="121023" cy="12102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448C6570-769B-6C96-6B8A-73DC18C346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33319" y="4022545"/>
            <a:ext cx="454046" cy="454046"/>
          </a:xfrm>
          <a:prstGeom prst="rect">
            <a:avLst/>
          </a:prstGeom>
        </p:spPr>
      </p:pic>
      <p:pic>
        <p:nvPicPr>
          <p:cNvPr id="21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AE18B170-D635-50EB-E88D-8F4DBD42D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746" y="3789108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7A2C57C7-CC32-E177-360C-1172F5BBE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8768" y="3548506"/>
            <a:ext cx="454046" cy="454046"/>
          </a:xfrm>
          <a:prstGeom prst="rect">
            <a:avLst/>
          </a:prstGeom>
        </p:spPr>
      </p:pic>
      <p:pic>
        <p:nvPicPr>
          <p:cNvPr id="24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295D47AD-DEA0-B663-2560-6A3BBDFE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38" y="3313672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Marker with solid fill">
            <a:extLst>
              <a:ext uri="{FF2B5EF4-FFF2-40B4-BE49-F238E27FC236}">
                <a16:creationId xmlns:a16="http://schemas.microsoft.com/office/drawing/2014/main" id="{80AFEF3A-8008-6D67-7443-8F44CF4F5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1178" y="2886296"/>
            <a:ext cx="454046" cy="454046"/>
          </a:xfrm>
          <a:prstGeom prst="rect">
            <a:avLst/>
          </a:prstGeom>
        </p:spPr>
      </p:pic>
      <p:pic>
        <p:nvPicPr>
          <p:cNvPr id="22" name="Picture 6" descr="Crying Sad Emoji [Free Download All Emojis] | Emoji Island">
            <a:extLst>
              <a:ext uri="{FF2B5EF4-FFF2-40B4-BE49-F238E27FC236}">
                <a16:creationId xmlns:a16="http://schemas.microsoft.com/office/drawing/2014/main" id="{44982459-A630-64A6-F218-86A89330E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25" y="2645686"/>
            <a:ext cx="485191" cy="4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Ruler PNG transparent image download, size: 834x566px">
            <a:extLst>
              <a:ext uri="{FF2B5EF4-FFF2-40B4-BE49-F238E27FC236}">
                <a16:creationId xmlns:a16="http://schemas.microsoft.com/office/drawing/2014/main" id="{20DA7EAC-5029-4BEC-332E-49079B1A8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2235">
            <a:off x="3976829" y="3810653"/>
            <a:ext cx="1696265" cy="115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932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B6908FAF-A1BE-C16D-27B3-1FFDB92D4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EA4D9BC3-2ED1-6EE7-ABE5-8705D10C91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Protocol (Possibility)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18612072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6D30E95-8758-7E0C-9F9C-122F01F92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2697B6D6-55CE-5B4B-827C-7CEE5B32D6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Protocol (Possibility)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D0BEF95E-A888-35F2-187D-6FC88DF66C9E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A)</a:t>
                </a:r>
                <a:r>
                  <a:rPr lang="en-US" sz="2300" dirty="0"/>
                  <a:t> </a:t>
                </a:r>
                <a:r>
                  <a:rPr lang="en-CH" sz="2300" dirty="0"/>
                  <a:t>Parties </a:t>
                </a:r>
                <a:r>
                  <a:rPr lang="en-CH" sz="2300" i="1" dirty="0"/>
                  <a:t>distribute</a:t>
                </a:r>
                <a:r>
                  <a:rPr lang="en-CH" sz="2300" dirty="0"/>
                  <a:t> </a:t>
                </a:r>
                <a:r>
                  <a:rPr lang="en-US" sz="2300" dirty="0"/>
                  <a:t>inputs to get a </a:t>
                </a:r>
                <a:r>
                  <a:rPr lang="en-US" sz="2300" i="1" dirty="0"/>
                  <a:t>common view</a:t>
                </a:r>
                <a:r>
                  <a:rPr lang="en-US" sz="2300" dirty="0"/>
                  <a:t>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/>
                  <a:t>: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D0BEF95E-A888-35F2-187D-6FC88DF66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3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6201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57BA614-1AA0-4059-201F-2DEF17BBD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10A99E8B-3284-AE2E-D1A3-812A3F76BD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Protocol (Possibility)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DE93F252-EA3B-5FB2-6EB7-F7CC2F934373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1246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A)</a:t>
                </a:r>
                <a:r>
                  <a:rPr lang="en-US" sz="2300" dirty="0"/>
                  <a:t> </a:t>
                </a:r>
                <a:r>
                  <a:rPr lang="en-CH" sz="2300" dirty="0"/>
                  <a:t>Parties </a:t>
                </a:r>
                <a:r>
                  <a:rPr lang="en-CH" sz="2300" i="1" dirty="0"/>
                  <a:t>distribute</a:t>
                </a:r>
                <a:r>
                  <a:rPr lang="en-CH" sz="2300" dirty="0"/>
                  <a:t> </a:t>
                </a:r>
                <a:r>
                  <a:rPr lang="en-US" sz="2300" dirty="0"/>
                  <a:t>inputs to get a </a:t>
                </a:r>
                <a:r>
                  <a:rPr lang="en-US" sz="2300" i="1" dirty="0"/>
                  <a:t>common view</a:t>
                </a:r>
                <a:r>
                  <a:rPr lang="en-US" sz="2300" dirty="0"/>
                  <a:t>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/>
                  <a:t>:</a:t>
                </a:r>
              </a:p>
              <a:p>
                <a:pPr marL="457200" lvl="3">
                  <a:lnSpc>
                    <a:spcPct val="150000"/>
                  </a:lnSpc>
                </a:pPr>
                <a:r>
                  <a:rPr lang="en-US" sz="2300" b="0" dirty="0"/>
                  <a:t>(some values </a:t>
                </a:r>
                <a:r>
                  <a:rPr lang="en-US" sz="2300" b="0" i="1" dirty="0"/>
                  <a:t>unknown</a:t>
                </a:r>
                <a:r>
                  <a:rPr lang="en-US" sz="23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= ⊥</m:t>
                    </m:r>
                  </m:oMath>
                </a14:m>
                <a:r>
                  <a:rPr lang="en-US" sz="2300" b="0" dirty="0"/>
                  <a:t>)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DE93F252-EA3B-5FB2-6EB7-F7CC2F934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1246465"/>
              </a:xfrm>
              <a:prstGeom prst="rect">
                <a:avLst/>
              </a:prstGeom>
              <a:blipFill>
                <a:blip r:embed="rId3"/>
                <a:stretch>
                  <a:fillRect b="-9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1410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75CEC72-1B35-CF8B-0551-8BC4295FD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925980FC-13CF-13DA-078C-FACB854875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Protocol (Possibility)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F7128A6-01C9-A5B7-ECA8-FC23C029A0C3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17773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A)</a:t>
                </a:r>
                <a:r>
                  <a:rPr lang="en-US" sz="2300" dirty="0"/>
                  <a:t> </a:t>
                </a:r>
                <a:r>
                  <a:rPr lang="en-CH" sz="2300" dirty="0"/>
                  <a:t>Parties </a:t>
                </a:r>
                <a:r>
                  <a:rPr lang="en-CH" sz="2300" i="1" dirty="0"/>
                  <a:t>distribute</a:t>
                </a:r>
                <a:r>
                  <a:rPr lang="en-CH" sz="2300" dirty="0"/>
                  <a:t> </a:t>
                </a:r>
                <a:r>
                  <a:rPr lang="en-US" sz="2300" dirty="0"/>
                  <a:t>inputs to get a </a:t>
                </a:r>
                <a:r>
                  <a:rPr lang="en-US" sz="2300" i="1" dirty="0"/>
                  <a:t>common view</a:t>
                </a:r>
                <a:r>
                  <a:rPr lang="en-US" sz="2300" dirty="0"/>
                  <a:t>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/>
                  <a:t>:</a:t>
                </a:r>
              </a:p>
              <a:p>
                <a:pPr marL="457200" lvl="3">
                  <a:lnSpc>
                    <a:spcPct val="150000"/>
                  </a:lnSpc>
                </a:pPr>
                <a:r>
                  <a:rPr lang="en-US" sz="2300" b="0" dirty="0"/>
                  <a:t>(some values </a:t>
                </a:r>
                <a:r>
                  <a:rPr lang="en-US" sz="2300" b="0" i="1" dirty="0"/>
                  <a:t>unknown</a:t>
                </a:r>
                <a:r>
                  <a:rPr lang="en-US" sz="23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= ⊥</m:t>
                    </m:r>
                  </m:oMath>
                </a14:m>
                <a:r>
                  <a:rPr lang="en-US" sz="2300" b="0" dirty="0"/>
                  <a:t>)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Known </a:t>
                </a:r>
                <a:r>
                  <a:rPr lang="en-US" sz="2300" b="0" dirty="0"/>
                  <a:t>honest values are </a:t>
                </a:r>
                <a:r>
                  <a:rPr lang="en-US" sz="2300" dirty="0"/>
                  <a:t>correct</a:t>
                </a:r>
                <a:r>
                  <a:rPr lang="en-US" sz="2300" b="0" dirty="0"/>
                  <a:t>;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F7128A6-01C9-A5B7-ECA8-FC23C029A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1777379"/>
              </a:xfrm>
              <a:prstGeom prst="rect">
                <a:avLst/>
              </a:prstGeom>
              <a:blipFill>
                <a:blip r:embed="rId3"/>
                <a:stretch>
                  <a:fillRect b="-3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531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F6E3F0AC-F7D3-EBD3-379F-777D470B9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92901662-8F48-CA26-FD1E-B0A76C516411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7706788" cy="4078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giving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Unknown</a:t>
                </a:r>
                <a:r>
                  <a:rPr lang="en-US" sz="2300" b="1" i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 are </a:t>
                </a:r>
                <a:r>
                  <a:rPr lang="en-US" sz="2300" i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byzantine</a:t>
                </a:r>
                <a:endParaRPr lang="en-US" sz="2300" b="1" i="1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(other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≥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−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are </a:t>
                </a:r>
                <a:r>
                  <a:rPr lang="en-US" sz="2300" i="1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)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Agreement: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 err="1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Honests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output </a:t>
                </a:r>
                <a:r>
                  <a:rPr lang="en-US" sz="2300" i="1" dirty="0">
                    <a:ea typeface="Roboto Slab"/>
                    <a:cs typeface="Roboto Slab"/>
                    <a:sym typeface="Roboto Slab"/>
                  </a:rPr>
                  <a:t>same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92901662-8F48-CA26-FD1E-B0A76C516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7706788" cy="4078009"/>
              </a:xfrm>
              <a:prstGeom prst="rect">
                <a:avLst/>
              </a:prstGeom>
              <a:blipFill>
                <a:blip r:embed="rId3"/>
                <a:stretch>
                  <a:fillRect l="-11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3B6CCD55-F3E6-AFA7-9D03-10FBBEFC6C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Consensus (Byzantine Agreement)</a:t>
            </a:r>
            <a:endParaRPr sz="36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37D4921-8B6A-A445-1C8E-1D9EB6A44964}"/>
              </a:ext>
            </a:extLst>
          </p:cNvPr>
          <p:cNvSpPr txBox="1"/>
          <p:nvPr/>
        </p:nvSpPr>
        <p:spPr>
          <a:xfrm>
            <a:off x="5722804" y="6390993"/>
            <a:ext cx="3195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ea typeface="Roboto Slab"/>
                <a:cs typeface="Roboto Slab"/>
                <a:sym typeface="Roboto Slab"/>
              </a:rPr>
              <a:t>(authenticated bidirectional channels)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120D1E-4B60-3009-52E0-26311F46ED99}"/>
              </a:ext>
            </a:extLst>
          </p:cNvPr>
          <p:cNvCxnSpPr>
            <a:cxnSpLocks/>
          </p:cNvCxnSpPr>
          <p:nvPr/>
        </p:nvCxnSpPr>
        <p:spPr>
          <a:xfrm flipV="1">
            <a:off x="6222137" y="2720153"/>
            <a:ext cx="2" cy="14496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BA174F-B5E0-D4C9-D755-C360EEA144CB}"/>
              </a:ext>
            </a:extLst>
          </p:cNvPr>
          <p:cNvCxnSpPr>
            <a:cxnSpLocks/>
          </p:cNvCxnSpPr>
          <p:nvPr/>
        </p:nvCxnSpPr>
        <p:spPr>
          <a:xfrm flipH="1">
            <a:off x="6222136" y="2695366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60E2678-5DFB-34D9-B2F2-AA2E99CC8EAE}"/>
              </a:ext>
            </a:extLst>
          </p:cNvPr>
          <p:cNvCxnSpPr>
            <a:cxnSpLocks/>
          </p:cNvCxnSpPr>
          <p:nvPr/>
        </p:nvCxnSpPr>
        <p:spPr>
          <a:xfrm flipV="1">
            <a:off x="8016839" y="2732547"/>
            <a:ext cx="0" cy="1437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F5CF2BF-7755-E1B7-B95E-8DA6D278B756}"/>
              </a:ext>
            </a:extLst>
          </p:cNvPr>
          <p:cNvCxnSpPr>
            <a:cxnSpLocks/>
          </p:cNvCxnSpPr>
          <p:nvPr/>
        </p:nvCxnSpPr>
        <p:spPr>
          <a:xfrm flipH="1">
            <a:off x="6222136" y="4169801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8E8E1B9-9754-4BF8-5C0C-DB77852A58DD}"/>
              </a:ext>
            </a:extLst>
          </p:cNvPr>
          <p:cNvCxnSpPr>
            <a:cxnSpLocks/>
          </p:cNvCxnSpPr>
          <p:nvPr/>
        </p:nvCxnSpPr>
        <p:spPr>
          <a:xfrm flipV="1">
            <a:off x="6222137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8399123-C41F-2B1C-F02A-25A7420C9D91}"/>
              </a:ext>
            </a:extLst>
          </p:cNvPr>
          <p:cNvCxnSpPr>
            <a:cxnSpLocks/>
          </p:cNvCxnSpPr>
          <p:nvPr/>
        </p:nvCxnSpPr>
        <p:spPr>
          <a:xfrm flipH="1" flipV="1">
            <a:off x="6222138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ace Savouring Delicious Food">
            <a:extLst>
              <a:ext uri="{FF2B5EF4-FFF2-40B4-BE49-F238E27FC236}">
                <a16:creationId xmlns:a16="http://schemas.microsoft.com/office/drawing/2014/main" id="{9D0A0E72-F4A9-C37A-A0D6-B5AD49A29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140" y="231436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88D52E67-3123-5861-B506-E8679B594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839" y="2314368"/>
            <a:ext cx="762001" cy="762001"/>
          </a:xfrm>
          <a:prstGeom prst="rect">
            <a:avLst/>
          </a:prstGeom>
        </p:spPr>
      </p:pic>
      <p:pic>
        <p:nvPicPr>
          <p:cNvPr id="8" name="Picture 7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CDB7D374-6506-78EB-15EF-61B249E170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38" y="3788800"/>
            <a:ext cx="762002" cy="762002"/>
          </a:xfrm>
          <a:prstGeom prst="rect">
            <a:avLst/>
          </a:prstGeom>
        </p:spPr>
      </p:pic>
      <p:pic>
        <p:nvPicPr>
          <p:cNvPr id="11" name="Picture 10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7A2DCAA1-C749-88F6-87C4-2406B947BD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137" y="3788799"/>
            <a:ext cx="762003" cy="762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0D349A2-E1FD-47A7-8F15-9BD2D59664A5}"/>
                  </a:ext>
                </a:extLst>
              </p:cNvPr>
              <p:cNvSpPr txBox="1"/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0D349A2-E1FD-47A7-8F15-9BD2D596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43D7EA5-2226-6B88-1889-86C8A3EB62BD}"/>
                  </a:ext>
                </a:extLst>
              </p:cNvPr>
              <p:cNvSpPr txBox="1"/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43D7EA5-2226-6B88-1889-86C8A3EB6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C26BDC9-145A-9A8A-DCEF-9D2F2A1EC454}"/>
                  </a:ext>
                </a:extLst>
              </p:cNvPr>
              <p:cNvSpPr txBox="1"/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C26BDC9-145A-9A8A-DCEF-9D2F2A1EC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775636-E5D1-6CDB-85FC-16A3BEED24C6}"/>
                  </a:ext>
                </a:extLst>
              </p:cNvPr>
              <p:cNvSpPr txBox="1"/>
              <p:nvPr/>
            </p:nvSpPr>
            <p:spPr>
              <a:xfrm>
                <a:off x="6370437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775636-E5D1-6CDB-85FC-16A3BEED2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437" y="1889773"/>
                <a:ext cx="54569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C28A06-3724-6AF8-5854-98BD3E2E79D5}"/>
                  </a:ext>
                </a:extLst>
              </p:cNvPr>
              <p:cNvSpPr txBox="1"/>
              <p:nvPr/>
            </p:nvSpPr>
            <p:spPr>
              <a:xfrm>
                <a:off x="8181529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C28A06-3724-6AF8-5854-98BD3E2E7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9" y="4383451"/>
                <a:ext cx="54569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2D85A7-E831-DF3B-710E-32053C5BD767}"/>
                  </a:ext>
                </a:extLst>
              </p:cNvPr>
              <p:cNvSpPr txBox="1"/>
              <p:nvPr/>
            </p:nvSpPr>
            <p:spPr>
              <a:xfrm>
                <a:off x="8288259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2D85A7-E831-DF3B-710E-32053C5BD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259" y="1889773"/>
                <a:ext cx="54569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0713F-1CE6-569B-7C19-F78A58B3E46B}"/>
                  </a:ext>
                </a:extLst>
              </p:cNvPr>
              <p:cNvSpPr txBox="1"/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0713F-1CE6-569B-7C19-F78A58B3E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DA15AC-000C-5634-40BB-7AD942FD12FC}"/>
                  </a:ext>
                </a:extLst>
              </p:cNvPr>
              <p:cNvSpPr txBox="1"/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DA15AC-000C-5634-40BB-7AD942FD1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701218A2-7707-63D4-41CB-6F04EE8C0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458" y="3617445"/>
            <a:ext cx="1047356" cy="104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988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6BAF69A2-4EA4-1A46-2983-1AC4A0040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074FE5E0-BF4E-E4A7-E1E2-C4F0592D23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Protocol (Possibility)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3319E3A-0C15-22A2-CACC-8B2B1002E37E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2308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A)</a:t>
                </a:r>
                <a:r>
                  <a:rPr lang="en-US" sz="2300" dirty="0"/>
                  <a:t> </a:t>
                </a:r>
                <a:r>
                  <a:rPr lang="en-CH" sz="2300" dirty="0"/>
                  <a:t>Parties </a:t>
                </a:r>
                <a:r>
                  <a:rPr lang="en-CH" sz="2300" i="1" dirty="0"/>
                  <a:t>distribute</a:t>
                </a:r>
                <a:r>
                  <a:rPr lang="en-CH" sz="2300" dirty="0"/>
                  <a:t> </a:t>
                </a:r>
                <a:r>
                  <a:rPr lang="en-US" sz="2300" dirty="0"/>
                  <a:t>inputs to get a </a:t>
                </a:r>
                <a:r>
                  <a:rPr lang="en-US" sz="2300" i="1" dirty="0"/>
                  <a:t>common view</a:t>
                </a:r>
                <a:r>
                  <a:rPr lang="en-US" sz="2300" dirty="0"/>
                  <a:t>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/>
                  <a:t>:</a:t>
                </a:r>
              </a:p>
              <a:p>
                <a:pPr marL="457200" lvl="3">
                  <a:lnSpc>
                    <a:spcPct val="150000"/>
                  </a:lnSpc>
                </a:pPr>
                <a:r>
                  <a:rPr lang="en-US" sz="2300" b="0" dirty="0"/>
                  <a:t>(some values </a:t>
                </a:r>
                <a:r>
                  <a:rPr lang="en-US" sz="2300" b="0" i="1" dirty="0"/>
                  <a:t>unknown</a:t>
                </a:r>
                <a:r>
                  <a:rPr lang="en-US" sz="23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= ⊥</m:t>
                    </m:r>
                  </m:oMath>
                </a14:m>
                <a:r>
                  <a:rPr lang="en-US" sz="2300" b="0" dirty="0"/>
                  <a:t>)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Known </a:t>
                </a:r>
                <a:r>
                  <a:rPr lang="en-US" sz="2300" b="0" dirty="0"/>
                  <a:t>honest values are </a:t>
                </a:r>
                <a:r>
                  <a:rPr lang="en-US" sz="2300" dirty="0"/>
                  <a:t>correct</a:t>
                </a:r>
                <a:r>
                  <a:rPr lang="en-US" sz="2300" b="0" dirty="0"/>
                  <a:t>;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 known;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3319E3A-0C15-22A2-CACC-8B2B1002E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2308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38209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4351579-F702-DF07-76DF-DBE4A2AF5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24965DF2-3AFF-9157-C43A-E7A654C90D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Protocol (Possibility)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5EF3B1C-AE13-C676-0085-62DD1B031639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28392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A)</a:t>
                </a:r>
                <a:r>
                  <a:rPr lang="en-US" sz="2300" dirty="0"/>
                  <a:t> </a:t>
                </a:r>
                <a:r>
                  <a:rPr lang="en-CH" sz="2300" dirty="0"/>
                  <a:t>Parties </a:t>
                </a:r>
                <a:r>
                  <a:rPr lang="en-CH" sz="2300" i="1" dirty="0"/>
                  <a:t>distribute</a:t>
                </a:r>
                <a:r>
                  <a:rPr lang="en-CH" sz="2300" dirty="0"/>
                  <a:t> </a:t>
                </a:r>
                <a:r>
                  <a:rPr lang="en-US" sz="2300" dirty="0"/>
                  <a:t>inputs to get a </a:t>
                </a:r>
                <a:r>
                  <a:rPr lang="en-US" sz="2300" i="1" dirty="0"/>
                  <a:t>common view</a:t>
                </a:r>
                <a:r>
                  <a:rPr lang="en-US" sz="2300" dirty="0"/>
                  <a:t>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/>
                  <a:t>:</a:t>
                </a:r>
              </a:p>
              <a:p>
                <a:pPr marL="457200" lvl="3">
                  <a:lnSpc>
                    <a:spcPct val="150000"/>
                  </a:lnSpc>
                </a:pPr>
                <a:r>
                  <a:rPr lang="en-US" sz="2300" b="0" dirty="0"/>
                  <a:t>(some values </a:t>
                </a:r>
                <a:r>
                  <a:rPr lang="en-US" sz="2300" b="0" i="1" dirty="0"/>
                  <a:t>unknown</a:t>
                </a:r>
                <a:r>
                  <a:rPr lang="en-US" sz="23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= ⊥</m:t>
                    </m:r>
                  </m:oMath>
                </a14:m>
                <a:r>
                  <a:rPr lang="en-US" sz="2300" b="0" dirty="0"/>
                  <a:t>)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Known </a:t>
                </a:r>
                <a:r>
                  <a:rPr lang="en-US" sz="2300" b="0" dirty="0"/>
                  <a:t>honest values are </a:t>
                </a:r>
                <a:r>
                  <a:rPr lang="en-US" sz="2300" dirty="0"/>
                  <a:t>correct</a:t>
                </a:r>
                <a:r>
                  <a:rPr lang="en-US" sz="2300" b="0" dirty="0"/>
                  <a:t>;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 known;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 Synchronous network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dirty="0"/>
                  <a:t> all honest values known.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5EF3B1C-AE13-C676-0085-62DD1B031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2839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7158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15762EC4-B375-79EA-8F74-DECB195B9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F870E79B-78D3-943F-C747-E945F0FB60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Protocol (Possibility)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7A07D7F7-C89F-2559-F6FF-789F9949886A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3370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A)</a:t>
                </a:r>
                <a:r>
                  <a:rPr lang="en-US" sz="2300" dirty="0"/>
                  <a:t> </a:t>
                </a:r>
                <a:r>
                  <a:rPr lang="en-CH" sz="2300" dirty="0"/>
                  <a:t>Parties </a:t>
                </a:r>
                <a:r>
                  <a:rPr lang="en-CH" sz="2300" i="1" dirty="0"/>
                  <a:t>distribute</a:t>
                </a:r>
                <a:r>
                  <a:rPr lang="en-CH" sz="2300" dirty="0"/>
                  <a:t> </a:t>
                </a:r>
                <a:r>
                  <a:rPr lang="en-US" sz="2300" dirty="0"/>
                  <a:t>inputs to get a </a:t>
                </a:r>
                <a:r>
                  <a:rPr lang="en-US" sz="2300" i="1" dirty="0"/>
                  <a:t>common view</a:t>
                </a:r>
                <a:r>
                  <a:rPr lang="en-US" sz="2300" dirty="0"/>
                  <a:t>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/>
                  <a:t>:</a:t>
                </a:r>
              </a:p>
              <a:p>
                <a:pPr marL="457200" lvl="3">
                  <a:lnSpc>
                    <a:spcPct val="150000"/>
                  </a:lnSpc>
                </a:pPr>
                <a:r>
                  <a:rPr lang="en-US" sz="2300" b="0" dirty="0"/>
                  <a:t>(some values </a:t>
                </a:r>
                <a:r>
                  <a:rPr lang="en-US" sz="2300" b="0" i="1" dirty="0"/>
                  <a:t>unknown</a:t>
                </a:r>
                <a:r>
                  <a:rPr lang="en-US" sz="23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= ⊥</m:t>
                    </m:r>
                  </m:oMath>
                </a14:m>
                <a:r>
                  <a:rPr lang="en-US" sz="2300" b="0" dirty="0"/>
                  <a:t>)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Known </a:t>
                </a:r>
                <a:r>
                  <a:rPr lang="en-US" sz="2300" b="0" dirty="0"/>
                  <a:t>honest values are </a:t>
                </a:r>
                <a:r>
                  <a:rPr lang="en-US" sz="2300" dirty="0"/>
                  <a:t>correct</a:t>
                </a:r>
                <a:r>
                  <a:rPr lang="en-US" sz="2300" b="0" dirty="0"/>
                  <a:t>;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 known;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 Synchronous network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dirty="0"/>
                  <a:t> all honest values known.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“Core-Set Agreement” for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sz="2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sz="23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7A07D7F7-C89F-2559-F6FF-789F99498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33701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6635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18E0DFAC-7F9D-B835-D241-0BCD31268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533D14F7-5945-4C80-C649-EFB06F11C6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Protocol (Possibility)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CE0E838-30B0-E42C-4162-44422F9A9F60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3370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A)</a:t>
                </a:r>
                <a:r>
                  <a:rPr lang="en-US" sz="2300" dirty="0"/>
                  <a:t> </a:t>
                </a:r>
                <a:r>
                  <a:rPr lang="en-CH" sz="2300" dirty="0"/>
                  <a:t>Parties </a:t>
                </a:r>
                <a:r>
                  <a:rPr lang="en-CH" sz="2300" i="1" dirty="0"/>
                  <a:t>distribute</a:t>
                </a:r>
                <a:r>
                  <a:rPr lang="en-CH" sz="2300" dirty="0"/>
                  <a:t> </a:t>
                </a:r>
                <a:r>
                  <a:rPr lang="en-US" sz="2300" dirty="0"/>
                  <a:t>inputs to get a </a:t>
                </a:r>
                <a:r>
                  <a:rPr lang="en-US" sz="2300" i="1" dirty="0"/>
                  <a:t>common view</a:t>
                </a:r>
                <a:r>
                  <a:rPr lang="en-US" sz="2300" dirty="0"/>
                  <a:t>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/>
                  <a:t>:</a:t>
                </a:r>
              </a:p>
              <a:p>
                <a:pPr marL="457200" lvl="3">
                  <a:lnSpc>
                    <a:spcPct val="150000"/>
                  </a:lnSpc>
                </a:pPr>
                <a:r>
                  <a:rPr lang="en-US" sz="2300" b="0" dirty="0"/>
                  <a:t>(some values </a:t>
                </a:r>
                <a:r>
                  <a:rPr lang="en-US" sz="2300" b="0" i="1" dirty="0"/>
                  <a:t>unknown</a:t>
                </a:r>
                <a:r>
                  <a:rPr lang="en-US" sz="23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= ⊥</m:t>
                    </m:r>
                  </m:oMath>
                </a14:m>
                <a:r>
                  <a:rPr lang="en-US" sz="2300" b="0" dirty="0"/>
                  <a:t>)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Known </a:t>
                </a:r>
                <a:r>
                  <a:rPr lang="en-US" sz="2300" b="0" dirty="0"/>
                  <a:t>honest values are </a:t>
                </a:r>
                <a:r>
                  <a:rPr lang="en-US" sz="2300" dirty="0"/>
                  <a:t>correct</a:t>
                </a:r>
                <a:r>
                  <a:rPr lang="en-US" sz="2300" b="0" dirty="0"/>
                  <a:t>;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 known;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 Synchronous network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dirty="0"/>
                  <a:t> all honest values known.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“Core-Set Agreement” for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sz="2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300" b="1" dirty="0"/>
                  <a:t> </a:t>
                </a:r>
                <a:r>
                  <a:rPr lang="en-US" sz="2300" b="1" dirty="0">
                    <a:solidFill>
                      <a:srgbClr val="00B050"/>
                    </a:solidFill>
                  </a:rPr>
                  <a:t>(main tech. novelty)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CE0E838-30B0-E42C-4162-44422F9A9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33701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42648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86EB71C6-B3AB-8E0A-BB4C-17337ED50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29D98FA0-62FC-D61C-4D63-7A9A94EE8B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Protocol (Possibility)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6DFDFF7-1360-6A7F-5E40-6F0BBB9CD9F3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4431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A)</a:t>
                </a:r>
                <a:r>
                  <a:rPr lang="en-US" sz="2300" dirty="0"/>
                  <a:t> </a:t>
                </a:r>
                <a:r>
                  <a:rPr lang="en-CH" sz="2300" dirty="0"/>
                  <a:t>Parties </a:t>
                </a:r>
                <a:r>
                  <a:rPr lang="en-CH" sz="2300" i="1" dirty="0"/>
                  <a:t>distribute</a:t>
                </a:r>
                <a:r>
                  <a:rPr lang="en-CH" sz="2300" dirty="0"/>
                  <a:t> </a:t>
                </a:r>
                <a:r>
                  <a:rPr lang="en-US" sz="2300" dirty="0"/>
                  <a:t>inputs to get a </a:t>
                </a:r>
                <a:r>
                  <a:rPr lang="en-US" sz="2300" i="1" dirty="0"/>
                  <a:t>common view</a:t>
                </a:r>
                <a:r>
                  <a:rPr lang="en-US" sz="2300" dirty="0"/>
                  <a:t>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/>
                  <a:t>:</a:t>
                </a:r>
              </a:p>
              <a:p>
                <a:pPr marL="457200" lvl="3">
                  <a:lnSpc>
                    <a:spcPct val="150000"/>
                  </a:lnSpc>
                </a:pPr>
                <a:r>
                  <a:rPr lang="en-US" sz="2300" b="0" dirty="0"/>
                  <a:t>(some values </a:t>
                </a:r>
                <a:r>
                  <a:rPr lang="en-US" sz="2300" b="0" i="1" dirty="0"/>
                  <a:t>unknown</a:t>
                </a:r>
                <a:r>
                  <a:rPr lang="en-US" sz="23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= ⊥</m:t>
                    </m:r>
                  </m:oMath>
                </a14:m>
                <a:r>
                  <a:rPr lang="en-US" sz="2300" b="0" dirty="0"/>
                  <a:t>)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Known </a:t>
                </a:r>
                <a:r>
                  <a:rPr lang="en-US" sz="2300" b="0" dirty="0"/>
                  <a:t>honest values are </a:t>
                </a:r>
                <a:r>
                  <a:rPr lang="en-US" sz="2300" dirty="0"/>
                  <a:t>correct</a:t>
                </a:r>
                <a:r>
                  <a:rPr lang="en-US" sz="2300" b="0" dirty="0"/>
                  <a:t>;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 known;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 Synchronous network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dirty="0"/>
                  <a:t> all honest values known.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“Core-Set Agreement” for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sz="2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300" b="1" dirty="0"/>
                  <a:t> </a:t>
                </a:r>
                <a:r>
                  <a:rPr lang="en-US" sz="2300" b="1" dirty="0">
                    <a:solidFill>
                      <a:srgbClr val="00B050"/>
                    </a:solidFill>
                  </a:rPr>
                  <a:t>(main tech. novelty)</a:t>
                </a:r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B)</a:t>
                </a:r>
                <a:r>
                  <a:rPr lang="en-US" sz="2300" dirty="0"/>
                  <a:t> Parties </a:t>
                </a:r>
                <a:r>
                  <a:rPr lang="en-US" sz="2300" i="1" dirty="0"/>
                  <a:t>locally </a:t>
                </a:r>
                <a:r>
                  <a:rPr lang="en-US" sz="2300" dirty="0"/>
                  <a:t>and </a:t>
                </a:r>
                <a:r>
                  <a:rPr lang="en-US" sz="2300" i="1" dirty="0"/>
                  <a:t>deterministically </a:t>
                </a:r>
                <a:r>
                  <a:rPr lang="en-US" sz="2300" dirty="0"/>
                  <a:t>compute a </a:t>
                </a:r>
                <a:r>
                  <a:rPr lang="en-US" sz="2300" b="1" dirty="0">
                    <a:solidFill>
                      <a:srgbClr val="C00000"/>
                    </a:solidFill>
                  </a:rPr>
                  <a:t>valid</a:t>
                </a:r>
                <a:r>
                  <a:rPr lang="en-US" sz="2300" dirty="0"/>
                  <a:t> output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6DFDFF7-1360-6A7F-5E40-6F0BBB9CD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4431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7484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00C16CEA-C757-18D9-24D4-8A7F70DF9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0D179B57-5A66-81A0-C1E6-F136C09190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Protocol (Possibility)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1AF5EC06-3765-7D2E-819B-847D0DD4AB80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49628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A)</a:t>
                </a:r>
                <a:r>
                  <a:rPr lang="en-US" sz="2300" dirty="0"/>
                  <a:t> </a:t>
                </a:r>
                <a:r>
                  <a:rPr lang="en-CH" sz="2300" dirty="0"/>
                  <a:t>Parties </a:t>
                </a:r>
                <a:r>
                  <a:rPr lang="en-CH" sz="2300" i="1" dirty="0"/>
                  <a:t>distribute</a:t>
                </a:r>
                <a:r>
                  <a:rPr lang="en-CH" sz="2300" dirty="0"/>
                  <a:t> </a:t>
                </a:r>
                <a:r>
                  <a:rPr lang="en-US" sz="2300" dirty="0"/>
                  <a:t>inputs to get a </a:t>
                </a:r>
                <a:r>
                  <a:rPr lang="en-US" sz="2300" i="1" dirty="0"/>
                  <a:t>common view</a:t>
                </a:r>
                <a:r>
                  <a:rPr lang="en-US" sz="2300" dirty="0"/>
                  <a:t>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/>
                  <a:t>:</a:t>
                </a:r>
              </a:p>
              <a:p>
                <a:pPr marL="457200" lvl="3">
                  <a:lnSpc>
                    <a:spcPct val="150000"/>
                  </a:lnSpc>
                </a:pPr>
                <a:r>
                  <a:rPr lang="en-US" sz="2300" b="0" dirty="0"/>
                  <a:t>(some values </a:t>
                </a:r>
                <a:r>
                  <a:rPr lang="en-US" sz="2300" b="0" i="1" dirty="0"/>
                  <a:t>unknown</a:t>
                </a:r>
                <a:r>
                  <a:rPr lang="en-US" sz="23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= ⊥</m:t>
                    </m:r>
                  </m:oMath>
                </a14:m>
                <a:r>
                  <a:rPr lang="en-US" sz="2300" b="0" dirty="0"/>
                  <a:t>)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Known </a:t>
                </a:r>
                <a:r>
                  <a:rPr lang="en-US" sz="2300" b="0" dirty="0"/>
                  <a:t>honest values are </a:t>
                </a:r>
                <a:r>
                  <a:rPr lang="en-US" sz="2300" dirty="0"/>
                  <a:t>correct</a:t>
                </a:r>
                <a:r>
                  <a:rPr lang="en-US" sz="2300" b="0" dirty="0"/>
                  <a:t>;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 known;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 Synchronous network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dirty="0"/>
                  <a:t> all honest values known.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“Core-Set Agreement” for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sz="2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300" b="1" dirty="0"/>
                  <a:t> </a:t>
                </a:r>
                <a:r>
                  <a:rPr lang="en-US" sz="2300" b="1" dirty="0">
                    <a:solidFill>
                      <a:srgbClr val="00B050"/>
                    </a:solidFill>
                  </a:rPr>
                  <a:t>(main tech. novelty)</a:t>
                </a:r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B)</a:t>
                </a:r>
                <a:r>
                  <a:rPr lang="en-US" sz="2300" dirty="0"/>
                  <a:t> Parties </a:t>
                </a:r>
                <a:r>
                  <a:rPr lang="en-US" sz="2300" i="1" dirty="0"/>
                  <a:t>locally </a:t>
                </a:r>
                <a:r>
                  <a:rPr lang="en-US" sz="2300" dirty="0"/>
                  <a:t>and </a:t>
                </a:r>
                <a:r>
                  <a:rPr lang="en-US" sz="2300" i="1" dirty="0"/>
                  <a:t>deterministically </a:t>
                </a:r>
                <a:r>
                  <a:rPr lang="en-US" sz="2300" dirty="0"/>
                  <a:t>compute a </a:t>
                </a:r>
                <a:r>
                  <a:rPr lang="en-US" sz="2300" b="1" dirty="0">
                    <a:solidFill>
                      <a:srgbClr val="C00000"/>
                    </a:solidFill>
                  </a:rPr>
                  <a:t>valid</a:t>
                </a:r>
                <a:r>
                  <a:rPr lang="en-US" sz="2300" dirty="0"/>
                  <a:t> output by taking the “</a:t>
                </a:r>
                <a:r>
                  <a:rPr lang="en-US" sz="2300" i="1" dirty="0"/>
                  <a:t>safe area”</a:t>
                </a:r>
                <a:endParaRPr lang="en-US" sz="2300" dirty="0"/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1AF5EC06-3765-7D2E-819B-847D0DD4A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4962867"/>
              </a:xfrm>
              <a:prstGeom prst="rect">
                <a:avLst/>
              </a:prstGeom>
              <a:blipFill>
                <a:blip r:embed="rId3"/>
                <a:stretch>
                  <a:fillRect r="-4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37066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5EE2F2BA-C1F3-4E5C-38F0-FAC553BB4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C08CED3A-3FD9-CE08-2262-850968F6E4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Protocol (Possibility)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CEEC5068-321D-398D-880E-91F0FD5FFDBF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49628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A)</a:t>
                </a:r>
                <a:r>
                  <a:rPr lang="en-US" sz="2300" dirty="0"/>
                  <a:t> </a:t>
                </a:r>
                <a:r>
                  <a:rPr lang="en-CH" sz="2300" dirty="0"/>
                  <a:t>Parties </a:t>
                </a:r>
                <a:r>
                  <a:rPr lang="en-CH" sz="2300" i="1" dirty="0"/>
                  <a:t>distribute</a:t>
                </a:r>
                <a:r>
                  <a:rPr lang="en-CH" sz="2300" dirty="0"/>
                  <a:t> </a:t>
                </a:r>
                <a:r>
                  <a:rPr lang="en-US" sz="2300" dirty="0"/>
                  <a:t>inputs to get a </a:t>
                </a:r>
                <a:r>
                  <a:rPr lang="en-US" sz="2300" i="1" dirty="0"/>
                  <a:t>common view</a:t>
                </a:r>
                <a:r>
                  <a:rPr lang="en-US" sz="2300" dirty="0"/>
                  <a:t>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2A09B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/>
                  <a:t>:</a:t>
                </a:r>
              </a:p>
              <a:p>
                <a:pPr marL="457200" lvl="3">
                  <a:lnSpc>
                    <a:spcPct val="150000"/>
                  </a:lnSpc>
                </a:pPr>
                <a:r>
                  <a:rPr lang="en-US" sz="2300" b="0" dirty="0"/>
                  <a:t>(some values </a:t>
                </a:r>
                <a:r>
                  <a:rPr lang="en-US" sz="2300" b="0" i="1" dirty="0"/>
                  <a:t>unknown</a:t>
                </a:r>
                <a:r>
                  <a:rPr lang="en-US" sz="23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= ⊥</m:t>
                    </m:r>
                  </m:oMath>
                </a14:m>
                <a:r>
                  <a:rPr lang="en-US" sz="2300" b="0" dirty="0"/>
                  <a:t>)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Known </a:t>
                </a:r>
                <a:r>
                  <a:rPr lang="en-US" sz="2300" b="0" dirty="0"/>
                  <a:t>honest values are </a:t>
                </a:r>
                <a:r>
                  <a:rPr lang="en-US" sz="2300" dirty="0"/>
                  <a:t>correct</a:t>
                </a:r>
                <a:r>
                  <a:rPr lang="en-US" sz="2300" b="0" dirty="0"/>
                  <a:t>;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 known;</a:t>
                </a:r>
              </a:p>
              <a:p>
                <a:pPr marL="971550" lvl="3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300" dirty="0"/>
                  <a:t> Synchronous network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dirty="0"/>
                  <a:t> all honest values known.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“Core-Set Agreement” for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sz="2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300" b="1" dirty="0"/>
                  <a:t> </a:t>
                </a:r>
                <a:r>
                  <a:rPr lang="en-US" sz="2300" b="1" dirty="0">
                    <a:solidFill>
                      <a:srgbClr val="00B050"/>
                    </a:solidFill>
                  </a:rPr>
                  <a:t>(main tech. novelty)</a:t>
                </a:r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B)</a:t>
                </a:r>
                <a:r>
                  <a:rPr lang="en-US" sz="2300" dirty="0"/>
                  <a:t> Parties </a:t>
                </a:r>
                <a:r>
                  <a:rPr lang="en-US" sz="2300" i="1" dirty="0"/>
                  <a:t>locally </a:t>
                </a:r>
                <a:r>
                  <a:rPr lang="en-US" sz="2300" dirty="0"/>
                  <a:t>and </a:t>
                </a:r>
                <a:r>
                  <a:rPr lang="en-US" sz="2300" i="1" dirty="0"/>
                  <a:t>deterministically </a:t>
                </a:r>
                <a:r>
                  <a:rPr lang="en-US" sz="2300" dirty="0"/>
                  <a:t>compute a </a:t>
                </a:r>
                <a:r>
                  <a:rPr lang="en-US" sz="2300" b="1" dirty="0">
                    <a:solidFill>
                      <a:srgbClr val="C00000"/>
                    </a:solidFill>
                  </a:rPr>
                  <a:t>valid</a:t>
                </a:r>
                <a:r>
                  <a:rPr lang="en-US" sz="2300" dirty="0"/>
                  <a:t> output by taking the “</a:t>
                </a:r>
                <a:r>
                  <a:rPr lang="en-US" sz="2300" i="1" dirty="0"/>
                  <a:t>safe area”</a:t>
                </a:r>
                <a:r>
                  <a:rPr lang="en-US" sz="2300" dirty="0"/>
                  <a:t> (</a:t>
                </a:r>
                <a:r>
                  <a:rPr lang="en-US" sz="2300" b="1" dirty="0">
                    <a:solidFill>
                      <a:srgbClr val="C00000"/>
                    </a:solidFill>
                  </a:rPr>
                  <a:t>Agreement</a:t>
                </a:r>
                <a:r>
                  <a:rPr lang="en-US" sz="2300" dirty="0"/>
                  <a:t> is for free).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CEEC5068-321D-398D-880E-91F0FD5FF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4962867"/>
              </a:xfrm>
              <a:prstGeom prst="rect">
                <a:avLst/>
              </a:prstGeom>
              <a:blipFill>
                <a:blip r:embed="rId3"/>
                <a:stretch>
                  <a:fillRect r="-4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96066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E1045F35-F078-205E-0BD2-1809A1B9A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FF990017-16B6-86BF-0324-62C53D2979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27601839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C0717CD-A3E7-EF3F-9FC6-ECCE6C3E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A2A87872-24A6-207D-C68F-FEC594F30B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E512D-B3EC-BBE1-097B-9D9F641E2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0482EAFF-DE63-21E8-E4B1-5E412C21E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4D31490B-3243-9EFB-4F7E-F17D90C3E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9DDF1802-0ACC-A757-7C07-28E21B9A6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3" name="Graphic 2" descr="Marker with solid fill">
            <a:extLst>
              <a:ext uri="{FF2B5EF4-FFF2-40B4-BE49-F238E27FC236}">
                <a16:creationId xmlns:a16="http://schemas.microsoft.com/office/drawing/2014/main" id="{F21E35D7-0FAD-001E-EF53-B7CDAD305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379;p32">
                <a:extLst>
                  <a:ext uri="{FF2B5EF4-FFF2-40B4-BE49-F238E27FC236}">
                    <a16:creationId xmlns:a16="http://schemas.microsoft.com/office/drawing/2014/main" id="{40032D28-EA37-6A9D-9EFA-20A54B77DF66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</p:txBody>
          </p:sp>
        </mc:Choice>
        <mc:Fallback xmlns="">
          <p:sp>
            <p:nvSpPr>
              <p:cNvPr id="4" name="Google Shape;379;p32">
                <a:extLst>
                  <a:ext uri="{FF2B5EF4-FFF2-40B4-BE49-F238E27FC236}">
                    <a16:creationId xmlns:a16="http://schemas.microsoft.com/office/drawing/2014/main" id="{40032D28-EA37-6A9D-9EFA-20A54B77D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6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41402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08A28A80-270D-B358-9279-5C7376F97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24DCDCB2-930B-A4BA-62B3-B849BB4224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32495D-1C0E-BF1E-81E4-E3CCF11383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" name="Graphic 4" descr="Marker with solid fill">
            <a:extLst>
              <a:ext uri="{FF2B5EF4-FFF2-40B4-BE49-F238E27FC236}">
                <a16:creationId xmlns:a16="http://schemas.microsoft.com/office/drawing/2014/main" id="{7A1FFC38-95D4-3A5B-7086-4F0DB1789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7" name="Graphic 6" descr="Marker with solid fill">
            <a:extLst>
              <a:ext uri="{FF2B5EF4-FFF2-40B4-BE49-F238E27FC236}">
                <a16:creationId xmlns:a16="http://schemas.microsoft.com/office/drawing/2014/main" id="{9160F010-6ECF-D913-C912-AB3604629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8" name="Graphic 7" descr="Marker with solid fill">
            <a:extLst>
              <a:ext uri="{FF2B5EF4-FFF2-40B4-BE49-F238E27FC236}">
                <a16:creationId xmlns:a16="http://schemas.microsoft.com/office/drawing/2014/main" id="{4AEB961A-DDE0-671C-EF1B-AF41CDDAC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23" name="Graphic 22" descr="Marker with solid fill">
            <a:extLst>
              <a:ext uri="{FF2B5EF4-FFF2-40B4-BE49-F238E27FC236}">
                <a16:creationId xmlns:a16="http://schemas.microsoft.com/office/drawing/2014/main" id="{8658147C-A1C4-40C8-C21C-B571FA1A0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379;p32">
                <a:extLst>
                  <a:ext uri="{FF2B5EF4-FFF2-40B4-BE49-F238E27FC236}">
                    <a16:creationId xmlns:a16="http://schemas.microsoft.com/office/drawing/2014/main" id="{94553789-B4E2-70D5-C473-F77588853590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</p:txBody>
          </p:sp>
        </mc:Choice>
        <mc:Fallback xmlns="">
          <p:sp>
            <p:nvSpPr>
              <p:cNvPr id="12" name="Google Shape;379;p32">
                <a:extLst>
                  <a:ext uri="{FF2B5EF4-FFF2-40B4-BE49-F238E27FC236}">
                    <a16:creationId xmlns:a16="http://schemas.microsoft.com/office/drawing/2014/main" id="{94553789-B4E2-70D5-C473-F77588853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6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6">
            <a:extLst>
              <a:ext uri="{FF2B5EF4-FFF2-40B4-BE49-F238E27FC236}">
                <a16:creationId xmlns:a16="http://schemas.microsoft.com/office/drawing/2014/main" id="{D02B7416-7D95-7CB2-C66F-ACB2CB4EA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369" y="2447598"/>
            <a:ext cx="447233" cy="44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819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9ADE519A-75BC-AD51-F3BC-12D251C0A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429C97FD-5307-13E6-35AA-60518ADF77E0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7706788" cy="4078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giving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Unknown</a:t>
                </a:r>
                <a:r>
                  <a:rPr lang="en-US" sz="2300" b="1" i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 are </a:t>
                </a:r>
                <a:r>
                  <a:rPr lang="en-US" sz="2300" i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byzantine</a:t>
                </a:r>
                <a:endParaRPr lang="en-US" sz="2300" b="1" i="1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(other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≥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−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are </a:t>
                </a:r>
                <a:r>
                  <a:rPr lang="en-US" sz="2300" i="1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)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Agreement: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 err="1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Honests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output </a:t>
                </a:r>
                <a:r>
                  <a:rPr lang="en-US" sz="2300" i="1" dirty="0">
                    <a:ea typeface="Roboto Slab"/>
                    <a:cs typeface="Roboto Slab"/>
                    <a:sym typeface="Roboto Slab"/>
                  </a:rPr>
                  <a:t>same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429C97FD-5307-13E6-35AA-60518ADF7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7706788" cy="4078009"/>
              </a:xfrm>
              <a:prstGeom prst="rect">
                <a:avLst/>
              </a:prstGeom>
              <a:blipFill>
                <a:blip r:embed="rId3"/>
                <a:stretch>
                  <a:fillRect l="-11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0C3EF831-CB1E-5CBF-F4BE-36B0783E5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Consensus (Byzantine Agreement)</a:t>
            </a:r>
            <a:endParaRPr sz="36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AC0E569-DD69-FD7C-302F-BB2053A30ED1}"/>
              </a:ext>
            </a:extLst>
          </p:cNvPr>
          <p:cNvSpPr txBox="1"/>
          <p:nvPr/>
        </p:nvSpPr>
        <p:spPr>
          <a:xfrm>
            <a:off x="5722804" y="6390993"/>
            <a:ext cx="3195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ea typeface="Roboto Slab"/>
                <a:cs typeface="Roboto Slab"/>
                <a:sym typeface="Roboto Slab"/>
              </a:rPr>
              <a:t>(authenticated bidirectional channels)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9A0D45-6D04-455C-8DEE-D8CFD33846C0}"/>
              </a:ext>
            </a:extLst>
          </p:cNvPr>
          <p:cNvCxnSpPr>
            <a:cxnSpLocks/>
          </p:cNvCxnSpPr>
          <p:nvPr/>
        </p:nvCxnSpPr>
        <p:spPr>
          <a:xfrm flipV="1">
            <a:off x="6222137" y="2720153"/>
            <a:ext cx="2" cy="14496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037C29E-6993-4508-AF3F-195C2A250D9E}"/>
              </a:ext>
            </a:extLst>
          </p:cNvPr>
          <p:cNvCxnSpPr>
            <a:cxnSpLocks/>
          </p:cNvCxnSpPr>
          <p:nvPr/>
        </p:nvCxnSpPr>
        <p:spPr>
          <a:xfrm flipH="1">
            <a:off x="6222136" y="2695366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1E03DC5-E178-3765-5D38-F291ABC97AC4}"/>
              </a:ext>
            </a:extLst>
          </p:cNvPr>
          <p:cNvCxnSpPr>
            <a:cxnSpLocks/>
          </p:cNvCxnSpPr>
          <p:nvPr/>
        </p:nvCxnSpPr>
        <p:spPr>
          <a:xfrm flipV="1">
            <a:off x="8016839" y="2732547"/>
            <a:ext cx="0" cy="1437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A9BDA92-94DC-CDC8-6472-BA4F34E45089}"/>
              </a:ext>
            </a:extLst>
          </p:cNvPr>
          <p:cNvCxnSpPr>
            <a:cxnSpLocks/>
          </p:cNvCxnSpPr>
          <p:nvPr/>
        </p:nvCxnSpPr>
        <p:spPr>
          <a:xfrm flipH="1">
            <a:off x="6222136" y="4169801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4243235-C2DA-A913-0EE3-55BBFCE3A95C}"/>
              </a:ext>
            </a:extLst>
          </p:cNvPr>
          <p:cNvCxnSpPr>
            <a:cxnSpLocks/>
          </p:cNvCxnSpPr>
          <p:nvPr/>
        </p:nvCxnSpPr>
        <p:spPr>
          <a:xfrm flipV="1">
            <a:off x="6222137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C34A15D-4071-E333-77E7-FA6DFFBB10FA}"/>
              </a:ext>
            </a:extLst>
          </p:cNvPr>
          <p:cNvCxnSpPr>
            <a:cxnSpLocks/>
          </p:cNvCxnSpPr>
          <p:nvPr/>
        </p:nvCxnSpPr>
        <p:spPr>
          <a:xfrm flipH="1" flipV="1">
            <a:off x="6222138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ace Savouring Delicious Food">
            <a:extLst>
              <a:ext uri="{FF2B5EF4-FFF2-40B4-BE49-F238E27FC236}">
                <a16:creationId xmlns:a16="http://schemas.microsoft.com/office/drawing/2014/main" id="{BE849174-525A-E76C-0E1E-3371388E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140" y="231436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AA8E14FC-FE69-B628-CFDC-56D663F1A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839" y="2314368"/>
            <a:ext cx="762001" cy="762001"/>
          </a:xfrm>
          <a:prstGeom prst="rect">
            <a:avLst/>
          </a:prstGeom>
        </p:spPr>
      </p:pic>
      <p:pic>
        <p:nvPicPr>
          <p:cNvPr id="8" name="Picture 7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7C17706D-5BD2-35D3-437E-E7B167DDC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38" y="3788800"/>
            <a:ext cx="762002" cy="762002"/>
          </a:xfrm>
          <a:prstGeom prst="rect">
            <a:avLst/>
          </a:prstGeom>
        </p:spPr>
      </p:pic>
      <p:pic>
        <p:nvPicPr>
          <p:cNvPr id="11" name="Picture 10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364FCBBC-6625-FC56-D996-1C448DD38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137" y="3788799"/>
            <a:ext cx="762003" cy="762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E8ED978-F441-CFB8-41BA-5B2AAB45E3C1}"/>
                  </a:ext>
                </a:extLst>
              </p:cNvPr>
              <p:cNvSpPr txBox="1"/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E8ED978-F441-CFB8-41BA-5B2AAB45E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472A5C5-CC63-F23C-7369-C95B2439880F}"/>
                  </a:ext>
                </a:extLst>
              </p:cNvPr>
              <p:cNvSpPr txBox="1"/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472A5C5-CC63-F23C-7369-C95B24398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A382A0F-B1DB-F402-6175-30D2344FDFD9}"/>
                  </a:ext>
                </a:extLst>
              </p:cNvPr>
              <p:cNvSpPr txBox="1"/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A382A0F-B1DB-F402-6175-30D2344FD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6C09DBC-5478-EF81-C633-2EAFFBB9BDCD}"/>
                  </a:ext>
                </a:extLst>
              </p:cNvPr>
              <p:cNvSpPr txBox="1"/>
              <p:nvPr/>
            </p:nvSpPr>
            <p:spPr>
              <a:xfrm>
                <a:off x="6321277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32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2A09B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𝒚</m:t>
                      </m:r>
                    </m:oMath>
                  </m:oMathPara>
                </a14:m>
                <a:endPara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6C09DBC-5478-EF81-C633-2EAFFBB9B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277" y="1889773"/>
                <a:ext cx="54569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78DE31A-0C71-5B2A-8267-513893C66492}"/>
                  </a:ext>
                </a:extLst>
              </p:cNvPr>
              <p:cNvSpPr txBox="1"/>
              <p:nvPr/>
            </p:nvSpPr>
            <p:spPr>
              <a:xfrm>
                <a:off x="8132369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2A09B7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𝒚</m:t>
                      </m:r>
                    </m:oMath>
                  </m:oMathPara>
                </a14:m>
                <a:endParaRPr lang="en-US" sz="3200" b="1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78DE31A-0C71-5B2A-8267-513893C66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369" y="4383451"/>
                <a:ext cx="54569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47A0717-E60F-F5CC-6002-570C46A94B2F}"/>
                  </a:ext>
                </a:extLst>
              </p:cNvPr>
              <p:cNvSpPr txBox="1"/>
              <p:nvPr/>
            </p:nvSpPr>
            <p:spPr>
              <a:xfrm>
                <a:off x="8239099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2A09B7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𝒚</m:t>
                      </m:r>
                    </m:oMath>
                  </m:oMathPara>
                </a14:m>
                <a:endParaRPr lang="en-US" sz="3200" b="1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47A0717-E60F-F5CC-6002-570C46A94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099" y="1889773"/>
                <a:ext cx="54569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6">
            <a:extLst>
              <a:ext uri="{FF2B5EF4-FFF2-40B4-BE49-F238E27FC236}">
                <a16:creationId xmlns:a16="http://schemas.microsoft.com/office/drawing/2014/main" id="{F0C76EA5-5320-7548-F45B-0EB67E041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458" y="3617445"/>
            <a:ext cx="1047356" cy="104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6C3BB9-24BC-63E7-CADD-FA9926CFBF0A}"/>
                  </a:ext>
                </a:extLst>
              </p:cNvPr>
              <p:cNvSpPr txBox="1"/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6C3BB9-24BC-63E7-CADD-FA9926CFB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E0E481-5052-353B-9669-507DE849DB4B}"/>
                  </a:ext>
                </a:extLst>
              </p:cNvPr>
              <p:cNvSpPr txBox="1"/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E0E481-5052-353B-9669-507DE849D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9579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C1CAC7E3-316A-0886-598B-BA086154D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9AE85208-4231-2A3E-8C64-093E936508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0279E3-5173-E070-FB6B-12290F435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05767F84-50BB-A384-B40D-A340C4423932}"/>
              </a:ext>
            </a:extLst>
          </p:cNvPr>
          <p:cNvSpPr/>
          <p:nvPr/>
        </p:nvSpPr>
        <p:spPr>
          <a:xfrm>
            <a:off x="3492500" y="3213100"/>
            <a:ext cx="2171700" cy="1168400"/>
          </a:xfrm>
          <a:custGeom>
            <a:avLst/>
            <a:gdLst>
              <a:gd name="connsiteX0" fmla="*/ 931333 w 2895600"/>
              <a:gd name="connsiteY0" fmla="*/ 0 h 1557867"/>
              <a:gd name="connsiteX1" fmla="*/ 0 w 2895600"/>
              <a:gd name="connsiteY1" fmla="*/ 1261534 h 1557867"/>
              <a:gd name="connsiteX2" fmla="*/ 2895600 w 2895600"/>
              <a:gd name="connsiteY2" fmla="*/ 1557867 h 1557867"/>
              <a:gd name="connsiteX3" fmla="*/ 931333 w 2895600"/>
              <a:gd name="connsiteY3" fmla="*/ 0 h 155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5600" h="1557867">
                <a:moveTo>
                  <a:pt x="931333" y="0"/>
                </a:moveTo>
                <a:lnTo>
                  <a:pt x="0" y="1261534"/>
                </a:lnTo>
                <a:lnTo>
                  <a:pt x="2895600" y="1557867"/>
                </a:lnTo>
                <a:lnTo>
                  <a:pt x="931333" y="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pic>
        <p:nvPicPr>
          <p:cNvPr id="5" name="Graphic 4" descr="Marker with solid fill">
            <a:extLst>
              <a:ext uri="{FF2B5EF4-FFF2-40B4-BE49-F238E27FC236}">
                <a16:creationId xmlns:a16="http://schemas.microsoft.com/office/drawing/2014/main" id="{E66421EC-3C9D-5936-89BB-D87145921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7" name="Graphic 6" descr="Marker with solid fill">
            <a:extLst>
              <a:ext uri="{FF2B5EF4-FFF2-40B4-BE49-F238E27FC236}">
                <a16:creationId xmlns:a16="http://schemas.microsoft.com/office/drawing/2014/main" id="{4B2561FD-9184-1660-0251-7BB0F4D81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8" name="Graphic 7" descr="Marker with solid fill">
            <a:extLst>
              <a:ext uri="{FF2B5EF4-FFF2-40B4-BE49-F238E27FC236}">
                <a16:creationId xmlns:a16="http://schemas.microsoft.com/office/drawing/2014/main" id="{C52C365D-8288-3486-A223-55DC0233F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23" name="Graphic 22" descr="Marker with solid fill">
            <a:extLst>
              <a:ext uri="{FF2B5EF4-FFF2-40B4-BE49-F238E27FC236}">
                <a16:creationId xmlns:a16="http://schemas.microsoft.com/office/drawing/2014/main" id="{8A463048-70E1-3F82-407E-35EFFA02B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379;p32">
                <a:extLst>
                  <a:ext uri="{FF2B5EF4-FFF2-40B4-BE49-F238E27FC236}">
                    <a16:creationId xmlns:a16="http://schemas.microsoft.com/office/drawing/2014/main" id="{3D295A4B-1808-99FB-0D79-948808E8A85B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</p:txBody>
          </p:sp>
        </mc:Choice>
        <mc:Fallback xmlns="">
          <p:sp>
            <p:nvSpPr>
              <p:cNvPr id="12" name="Google Shape;379;p32">
                <a:extLst>
                  <a:ext uri="{FF2B5EF4-FFF2-40B4-BE49-F238E27FC236}">
                    <a16:creationId xmlns:a16="http://schemas.microsoft.com/office/drawing/2014/main" id="{3D295A4B-1808-99FB-0D79-948808E8A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6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6">
            <a:extLst>
              <a:ext uri="{FF2B5EF4-FFF2-40B4-BE49-F238E27FC236}">
                <a16:creationId xmlns:a16="http://schemas.microsoft.com/office/drawing/2014/main" id="{8055D986-456D-B75C-3364-C79569E05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369" y="2447598"/>
            <a:ext cx="447233" cy="44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95835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4DEDF47-EEC9-A94C-4BE8-0DB7AD0D1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22F07608-585E-019E-ABA4-2F7750E6E6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2495D-1C0E-BF1E-81E4-E3CCF11383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Freeform 18">
            <a:extLst>
              <a:ext uri="{FF2B5EF4-FFF2-40B4-BE49-F238E27FC236}">
                <a16:creationId xmlns:a16="http://schemas.microsoft.com/office/drawing/2014/main" id="{9D9323A9-8245-2071-BBC4-D7852F321546}"/>
              </a:ext>
            </a:extLst>
          </p:cNvPr>
          <p:cNvSpPr/>
          <p:nvPr/>
        </p:nvSpPr>
        <p:spPr>
          <a:xfrm>
            <a:off x="3492500" y="3213100"/>
            <a:ext cx="2171700" cy="1168400"/>
          </a:xfrm>
          <a:custGeom>
            <a:avLst/>
            <a:gdLst>
              <a:gd name="connsiteX0" fmla="*/ 931333 w 2895600"/>
              <a:gd name="connsiteY0" fmla="*/ 0 h 1557867"/>
              <a:gd name="connsiteX1" fmla="*/ 0 w 2895600"/>
              <a:gd name="connsiteY1" fmla="*/ 1261534 h 1557867"/>
              <a:gd name="connsiteX2" fmla="*/ 2895600 w 2895600"/>
              <a:gd name="connsiteY2" fmla="*/ 1557867 h 1557867"/>
              <a:gd name="connsiteX3" fmla="*/ 931333 w 2895600"/>
              <a:gd name="connsiteY3" fmla="*/ 0 h 155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5600" h="1557867">
                <a:moveTo>
                  <a:pt x="931333" y="0"/>
                </a:moveTo>
                <a:lnTo>
                  <a:pt x="0" y="1261534"/>
                </a:lnTo>
                <a:lnTo>
                  <a:pt x="2895600" y="1557867"/>
                </a:lnTo>
                <a:lnTo>
                  <a:pt x="931333" y="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7A1FFC38-95D4-3A5B-7086-4F0DB1789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9160F010-6ECF-D913-C912-AB3604629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4AEB961A-DDE0-671C-EF1B-AF41CDDAC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4449C566-69EC-B997-0539-F16842763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379;p32">
                <a:extLst>
                  <a:ext uri="{FF2B5EF4-FFF2-40B4-BE49-F238E27FC236}">
                    <a16:creationId xmlns:a16="http://schemas.microsoft.com/office/drawing/2014/main" id="{9718EF6B-6151-3DA8-AABC-2664B183F0A2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:r>
                  <a:rPr lang="en-US" sz="2300" dirty="0">
                    <a:solidFill>
                      <a:srgbClr val="2A09B7"/>
                    </a:solidFill>
                  </a:rPr>
                  <a:t>4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</p:txBody>
          </p:sp>
        </mc:Choice>
        <mc:Fallback xmlns="">
          <p:sp>
            <p:nvSpPr>
              <p:cNvPr id="13" name="Google Shape;379;p32">
                <a:extLst>
                  <a:ext uri="{FF2B5EF4-FFF2-40B4-BE49-F238E27FC236}">
                    <a16:creationId xmlns:a16="http://schemas.microsoft.com/office/drawing/2014/main" id="{9718EF6B-6151-3DA8-AABC-2664B183F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6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6">
            <a:extLst>
              <a:ext uri="{FF2B5EF4-FFF2-40B4-BE49-F238E27FC236}">
                <a16:creationId xmlns:a16="http://schemas.microsoft.com/office/drawing/2014/main" id="{F2D1F17E-8506-16CE-3A97-013A5F8EE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078" y="2693439"/>
            <a:ext cx="447233" cy="44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53740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73DC31B-2361-6513-9D1A-896A5C3A6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44CB7BF9-3926-65E4-A042-4826A496C3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4C96C-2B8A-3B2A-4CB3-6581F52A5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Freeform 18">
            <a:extLst>
              <a:ext uri="{FF2B5EF4-FFF2-40B4-BE49-F238E27FC236}">
                <a16:creationId xmlns:a16="http://schemas.microsoft.com/office/drawing/2014/main" id="{A0251CBE-EC68-151D-2EAE-ED40C1F7CC80}"/>
              </a:ext>
            </a:extLst>
          </p:cNvPr>
          <p:cNvSpPr/>
          <p:nvPr/>
        </p:nvSpPr>
        <p:spPr>
          <a:xfrm>
            <a:off x="3492500" y="3213100"/>
            <a:ext cx="2171700" cy="1168400"/>
          </a:xfrm>
          <a:custGeom>
            <a:avLst/>
            <a:gdLst>
              <a:gd name="connsiteX0" fmla="*/ 931333 w 2895600"/>
              <a:gd name="connsiteY0" fmla="*/ 0 h 1557867"/>
              <a:gd name="connsiteX1" fmla="*/ 0 w 2895600"/>
              <a:gd name="connsiteY1" fmla="*/ 1261534 h 1557867"/>
              <a:gd name="connsiteX2" fmla="*/ 2895600 w 2895600"/>
              <a:gd name="connsiteY2" fmla="*/ 1557867 h 1557867"/>
              <a:gd name="connsiteX3" fmla="*/ 931333 w 2895600"/>
              <a:gd name="connsiteY3" fmla="*/ 0 h 155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5600" h="1557867">
                <a:moveTo>
                  <a:pt x="931333" y="0"/>
                </a:moveTo>
                <a:lnTo>
                  <a:pt x="0" y="1261534"/>
                </a:lnTo>
                <a:lnTo>
                  <a:pt x="2895600" y="1557867"/>
                </a:lnTo>
                <a:lnTo>
                  <a:pt x="931333" y="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2FEEFBE-6F60-6AFC-B2FC-ECFDC3152859}"/>
              </a:ext>
            </a:extLst>
          </p:cNvPr>
          <p:cNvSpPr/>
          <p:nvPr/>
        </p:nvSpPr>
        <p:spPr>
          <a:xfrm>
            <a:off x="3492500" y="2959100"/>
            <a:ext cx="2171700" cy="1422399"/>
          </a:xfrm>
          <a:custGeom>
            <a:avLst/>
            <a:gdLst>
              <a:gd name="connsiteX0" fmla="*/ 931333 w 2895600"/>
              <a:gd name="connsiteY0" fmla="*/ 0 h 1557867"/>
              <a:gd name="connsiteX1" fmla="*/ 0 w 2895600"/>
              <a:gd name="connsiteY1" fmla="*/ 1261534 h 1557867"/>
              <a:gd name="connsiteX2" fmla="*/ 2895600 w 2895600"/>
              <a:gd name="connsiteY2" fmla="*/ 1557867 h 1557867"/>
              <a:gd name="connsiteX3" fmla="*/ 931333 w 2895600"/>
              <a:gd name="connsiteY3" fmla="*/ 0 h 1557867"/>
              <a:gd name="connsiteX0" fmla="*/ 2057400 w 2895600"/>
              <a:gd name="connsiteY0" fmla="*/ 0 h 1871134"/>
              <a:gd name="connsiteX1" fmla="*/ 0 w 2895600"/>
              <a:gd name="connsiteY1" fmla="*/ 1574801 h 1871134"/>
              <a:gd name="connsiteX2" fmla="*/ 2895600 w 2895600"/>
              <a:gd name="connsiteY2" fmla="*/ 1871134 h 1871134"/>
              <a:gd name="connsiteX3" fmla="*/ 2057400 w 2895600"/>
              <a:gd name="connsiteY3" fmla="*/ 0 h 187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5600" h="1871134">
                <a:moveTo>
                  <a:pt x="2057400" y="0"/>
                </a:moveTo>
                <a:lnTo>
                  <a:pt x="0" y="1574801"/>
                </a:lnTo>
                <a:lnTo>
                  <a:pt x="2895600" y="1871134"/>
                </a:lnTo>
                <a:lnTo>
                  <a:pt x="2057400" y="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48751218-0A8D-AB2E-FCD4-94BE357FC711}"/>
              </a:ext>
            </a:extLst>
          </p:cNvPr>
          <p:cNvSpPr/>
          <p:nvPr/>
        </p:nvSpPr>
        <p:spPr>
          <a:xfrm>
            <a:off x="3492500" y="3403121"/>
            <a:ext cx="2171700" cy="971549"/>
          </a:xfrm>
          <a:custGeom>
            <a:avLst/>
            <a:gdLst>
              <a:gd name="connsiteX0" fmla="*/ 931333 w 2895600"/>
              <a:gd name="connsiteY0" fmla="*/ 0 h 1557867"/>
              <a:gd name="connsiteX1" fmla="*/ 0 w 2895600"/>
              <a:gd name="connsiteY1" fmla="*/ 1261534 h 1557867"/>
              <a:gd name="connsiteX2" fmla="*/ 2895600 w 2895600"/>
              <a:gd name="connsiteY2" fmla="*/ 1557867 h 1557867"/>
              <a:gd name="connsiteX3" fmla="*/ 931333 w 2895600"/>
              <a:gd name="connsiteY3" fmla="*/ 0 h 1557867"/>
              <a:gd name="connsiteX0" fmla="*/ 2057400 w 2895600"/>
              <a:gd name="connsiteY0" fmla="*/ 0 h 1871134"/>
              <a:gd name="connsiteX1" fmla="*/ 0 w 2895600"/>
              <a:gd name="connsiteY1" fmla="*/ 1574801 h 1871134"/>
              <a:gd name="connsiteX2" fmla="*/ 2895600 w 2895600"/>
              <a:gd name="connsiteY2" fmla="*/ 1871134 h 1871134"/>
              <a:gd name="connsiteX3" fmla="*/ 2057400 w 2895600"/>
              <a:gd name="connsiteY3" fmla="*/ 0 h 1871134"/>
              <a:gd name="connsiteX0" fmla="*/ 1278467 w 2895600"/>
              <a:gd name="connsiteY0" fmla="*/ 0 h 1278050"/>
              <a:gd name="connsiteX1" fmla="*/ 0 w 2895600"/>
              <a:gd name="connsiteY1" fmla="*/ 981717 h 1278050"/>
              <a:gd name="connsiteX2" fmla="*/ 2895600 w 2895600"/>
              <a:gd name="connsiteY2" fmla="*/ 1278050 h 1278050"/>
              <a:gd name="connsiteX3" fmla="*/ 1278467 w 2895600"/>
              <a:gd name="connsiteY3" fmla="*/ 0 h 127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5600" h="1278050">
                <a:moveTo>
                  <a:pt x="1278467" y="0"/>
                </a:moveTo>
                <a:lnTo>
                  <a:pt x="0" y="981717"/>
                </a:lnTo>
                <a:lnTo>
                  <a:pt x="2895600" y="1278050"/>
                </a:lnTo>
                <a:lnTo>
                  <a:pt x="1278467" y="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B7A59590-F954-909E-DE47-73714D18A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C47906D6-D064-7AFB-1C8A-9536E52F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E452E06A-66AD-48BE-12C9-E669311F9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9BCFBAC8-0A11-ACC6-394E-BD9445832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379;p32">
                <a:extLst>
                  <a:ext uri="{FF2B5EF4-FFF2-40B4-BE49-F238E27FC236}">
                    <a16:creationId xmlns:a16="http://schemas.microsoft.com/office/drawing/2014/main" id="{D8D37307-6BAD-770A-118E-7E0B7FA3AC52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:r>
                  <a:rPr lang="en-US" sz="2300" dirty="0">
                    <a:solidFill>
                      <a:srgbClr val="2A09B7"/>
                    </a:solidFill>
                  </a:rPr>
                  <a:t>4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</p:txBody>
          </p:sp>
        </mc:Choice>
        <mc:Fallback xmlns="">
          <p:sp>
            <p:nvSpPr>
              <p:cNvPr id="13" name="Google Shape;379;p32">
                <a:extLst>
                  <a:ext uri="{FF2B5EF4-FFF2-40B4-BE49-F238E27FC236}">
                    <a16:creationId xmlns:a16="http://schemas.microsoft.com/office/drawing/2014/main" id="{D8D37307-6BAD-770A-118E-7E0B7FA3A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6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6">
            <a:extLst>
              <a:ext uri="{FF2B5EF4-FFF2-40B4-BE49-F238E27FC236}">
                <a16:creationId xmlns:a16="http://schemas.microsoft.com/office/drawing/2014/main" id="{12024F17-81A6-F710-83FA-C17E6D268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078" y="2693439"/>
            <a:ext cx="447233" cy="44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26767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74D8DD2-4F4C-D996-3E6F-EF57E6360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EF9C8A94-3382-7660-4D4E-E4E5ED16A9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E48019-B1C2-F3F2-BE03-355F5E8C0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434B87F8-0129-BF60-B6E7-D035E5C42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136AADE8-3AE0-AB4B-A7B2-1DB0C7D27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43DC5975-6503-0A4B-9FF3-F29EEE053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DD26EE14-6077-612F-37B7-AE938C436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p:sp>
        <p:nvSpPr>
          <p:cNvPr id="2" name="Freeform 20">
            <a:extLst>
              <a:ext uri="{FF2B5EF4-FFF2-40B4-BE49-F238E27FC236}">
                <a16:creationId xmlns:a16="http://schemas.microsoft.com/office/drawing/2014/main" id="{6929DEE0-3640-CC38-F139-A7F5BED0CE9D}"/>
              </a:ext>
            </a:extLst>
          </p:cNvPr>
          <p:cNvSpPr/>
          <p:nvPr/>
        </p:nvSpPr>
        <p:spPr>
          <a:xfrm>
            <a:off x="3492500" y="3403121"/>
            <a:ext cx="2171700" cy="971549"/>
          </a:xfrm>
          <a:custGeom>
            <a:avLst/>
            <a:gdLst>
              <a:gd name="connsiteX0" fmla="*/ 931333 w 2895600"/>
              <a:gd name="connsiteY0" fmla="*/ 0 h 1557867"/>
              <a:gd name="connsiteX1" fmla="*/ 0 w 2895600"/>
              <a:gd name="connsiteY1" fmla="*/ 1261534 h 1557867"/>
              <a:gd name="connsiteX2" fmla="*/ 2895600 w 2895600"/>
              <a:gd name="connsiteY2" fmla="*/ 1557867 h 1557867"/>
              <a:gd name="connsiteX3" fmla="*/ 931333 w 2895600"/>
              <a:gd name="connsiteY3" fmla="*/ 0 h 1557867"/>
              <a:gd name="connsiteX0" fmla="*/ 2057400 w 2895600"/>
              <a:gd name="connsiteY0" fmla="*/ 0 h 1871134"/>
              <a:gd name="connsiteX1" fmla="*/ 0 w 2895600"/>
              <a:gd name="connsiteY1" fmla="*/ 1574801 h 1871134"/>
              <a:gd name="connsiteX2" fmla="*/ 2895600 w 2895600"/>
              <a:gd name="connsiteY2" fmla="*/ 1871134 h 1871134"/>
              <a:gd name="connsiteX3" fmla="*/ 2057400 w 2895600"/>
              <a:gd name="connsiteY3" fmla="*/ 0 h 1871134"/>
              <a:gd name="connsiteX0" fmla="*/ 1278467 w 2895600"/>
              <a:gd name="connsiteY0" fmla="*/ 0 h 1278050"/>
              <a:gd name="connsiteX1" fmla="*/ 0 w 2895600"/>
              <a:gd name="connsiteY1" fmla="*/ 981717 h 1278050"/>
              <a:gd name="connsiteX2" fmla="*/ 2895600 w 2895600"/>
              <a:gd name="connsiteY2" fmla="*/ 1278050 h 1278050"/>
              <a:gd name="connsiteX3" fmla="*/ 1278467 w 2895600"/>
              <a:gd name="connsiteY3" fmla="*/ 0 h 127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5600" h="1278050">
                <a:moveTo>
                  <a:pt x="1278467" y="0"/>
                </a:moveTo>
                <a:lnTo>
                  <a:pt x="0" y="981717"/>
                </a:lnTo>
                <a:lnTo>
                  <a:pt x="2895600" y="1278050"/>
                </a:lnTo>
                <a:lnTo>
                  <a:pt x="1278467" y="0"/>
                </a:lnTo>
                <a:close/>
              </a:path>
            </a:pathLst>
          </a:custGeom>
          <a:solidFill>
            <a:srgbClr val="009193">
              <a:alpha val="54000"/>
            </a:srgb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379;p32">
                <a:extLst>
                  <a:ext uri="{FF2B5EF4-FFF2-40B4-BE49-F238E27FC236}">
                    <a16:creationId xmlns:a16="http://schemas.microsoft.com/office/drawing/2014/main" id="{6887D617-7FA8-16B0-110B-6D85C271A626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</p:txBody>
          </p:sp>
        </mc:Choice>
        <mc:Fallback xmlns="">
          <p:sp>
            <p:nvSpPr>
              <p:cNvPr id="5" name="Google Shape;379;p32">
                <a:extLst>
                  <a:ext uri="{FF2B5EF4-FFF2-40B4-BE49-F238E27FC236}">
                    <a16:creationId xmlns:a16="http://schemas.microsoft.com/office/drawing/2014/main" id="{6887D617-7FA8-16B0-110B-6D85C27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6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9D0315E-0943-79E7-05EF-A54186E95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078" y="2693439"/>
            <a:ext cx="447233" cy="44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1612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D214CC6-FF6A-720F-49A3-CEA2618DD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79ADD09A-884E-2EC9-3D88-F6725616EA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F5131E-BED0-4B46-A893-D08A794A9F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FB5AB1C1-3C5D-FE15-50C9-F719F6197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4FAE3065-CD00-1023-DA80-1B6F0FB82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4296EDC9-062F-CD41-AB84-974FD6FBB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6A96D1AF-15D8-006F-1553-656A00E4F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p:sp>
        <p:nvSpPr>
          <p:cNvPr id="2" name="Freeform 20">
            <a:extLst>
              <a:ext uri="{FF2B5EF4-FFF2-40B4-BE49-F238E27FC236}">
                <a16:creationId xmlns:a16="http://schemas.microsoft.com/office/drawing/2014/main" id="{10197E96-4488-B24D-94C0-9F1BA080DF33}"/>
              </a:ext>
            </a:extLst>
          </p:cNvPr>
          <p:cNvSpPr/>
          <p:nvPr/>
        </p:nvSpPr>
        <p:spPr>
          <a:xfrm>
            <a:off x="3492500" y="3403121"/>
            <a:ext cx="2171700" cy="971549"/>
          </a:xfrm>
          <a:custGeom>
            <a:avLst/>
            <a:gdLst>
              <a:gd name="connsiteX0" fmla="*/ 931333 w 2895600"/>
              <a:gd name="connsiteY0" fmla="*/ 0 h 1557867"/>
              <a:gd name="connsiteX1" fmla="*/ 0 w 2895600"/>
              <a:gd name="connsiteY1" fmla="*/ 1261534 h 1557867"/>
              <a:gd name="connsiteX2" fmla="*/ 2895600 w 2895600"/>
              <a:gd name="connsiteY2" fmla="*/ 1557867 h 1557867"/>
              <a:gd name="connsiteX3" fmla="*/ 931333 w 2895600"/>
              <a:gd name="connsiteY3" fmla="*/ 0 h 1557867"/>
              <a:gd name="connsiteX0" fmla="*/ 2057400 w 2895600"/>
              <a:gd name="connsiteY0" fmla="*/ 0 h 1871134"/>
              <a:gd name="connsiteX1" fmla="*/ 0 w 2895600"/>
              <a:gd name="connsiteY1" fmla="*/ 1574801 h 1871134"/>
              <a:gd name="connsiteX2" fmla="*/ 2895600 w 2895600"/>
              <a:gd name="connsiteY2" fmla="*/ 1871134 h 1871134"/>
              <a:gd name="connsiteX3" fmla="*/ 2057400 w 2895600"/>
              <a:gd name="connsiteY3" fmla="*/ 0 h 1871134"/>
              <a:gd name="connsiteX0" fmla="*/ 1278467 w 2895600"/>
              <a:gd name="connsiteY0" fmla="*/ 0 h 1278050"/>
              <a:gd name="connsiteX1" fmla="*/ 0 w 2895600"/>
              <a:gd name="connsiteY1" fmla="*/ 981717 h 1278050"/>
              <a:gd name="connsiteX2" fmla="*/ 2895600 w 2895600"/>
              <a:gd name="connsiteY2" fmla="*/ 1278050 h 1278050"/>
              <a:gd name="connsiteX3" fmla="*/ 1278467 w 2895600"/>
              <a:gd name="connsiteY3" fmla="*/ 0 h 127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5600" h="1278050">
                <a:moveTo>
                  <a:pt x="1278467" y="0"/>
                </a:moveTo>
                <a:lnTo>
                  <a:pt x="0" y="981717"/>
                </a:lnTo>
                <a:lnTo>
                  <a:pt x="2895600" y="1278050"/>
                </a:lnTo>
                <a:lnTo>
                  <a:pt x="1278467" y="0"/>
                </a:lnTo>
                <a:close/>
              </a:path>
            </a:pathLst>
          </a:custGeom>
          <a:solidFill>
            <a:srgbClr val="009193">
              <a:alpha val="54000"/>
            </a:srgb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379;p32">
                <a:extLst>
                  <a:ext uri="{FF2B5EF4-FFF2-40B4-BE49-F238E27FC236}">
                    <a16:creationId xmlns:a16="http://schemas.microsoft.com/office/drawing/2014/main" id="{9250ACAD-57E1-1885-81BA-9A5EF09E9D4F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</p:txBody>
          </p:sp>
        </mc:Choice>
        <mc:Fallback xmlns="">
          <p:sp>
            <p:nvSpPr>
              <p:cNvPr id="5" name="Google Shape;379;p32">
                <a:extLst>
                  <a:ext uri="{FF2B5EF4-FFF2-40B4-BE49-F238E27FC236}">
                    <a16:creationId xmlns:a16="http://schemas.microsoft.com/office/drawing/2014/main" id="{9250ACAD-57E1-1885-81BA-9A5EF09E9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6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7D1EF80-D796-8B01-C531-9F6333BE7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381" y="3620274"/>
            <a:ext cx="447233" cy="44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14478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D06077F-0BB8-AA47-0100-71EC33CC1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A9B4FCB3-8BC3-46ED-62B0-9AFB69301F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6BA0E-4083-D6C8-529D-CC25BC322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39199D4E-3907-89CB-9513-C519480CD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A358DED4-C0E7-8A5B-29B6-8C12A8CCC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B7CDE7B0-2A07-F6C2-FF73-AA495EB83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00978610-2FFE-5715-B757-C57D87330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p:sp>
        <p:nvSpPr>
          <p:cNvPr id="2" name="Freeform 20">
            <a:extLst>
              <a:ext uri="{FF2B5EF4-FFF2-40B4-BE49-F238E27FC236}">
                <a16:creationId xmlns:a16="http://schemas.microsoft.com/office/drawing/2014/main" id="{1C59095B-7662-4938-8E92-DEC4992E30AB}"/>
              </a:ext>
            </a:extLst>
          </p:cNvPr>
          <p:cNvSpPr/>
          <p:nvPr/>
        </p:nvSpPr>
        <p:spPr>
          <a:xfrm>
            <a:off x="3492500" y="3403121"/>
            <a:ext cx="2171700" cy="971549"/>
          </a:xfrm>
          <a:custGeom>
            <a:avLst/>
            <a:gdLst>
              <a:gd name="connsiteX0" fmla="*/ 931333 w 2895600"/>
              <a:gd name="connsiteY0" fmla="*/ 0 h 1557867"/>
              <a:gd name="connsiteX1" fmla="*/ 0 w 2895600"/>
              <a:gd name="connsiteY1" fmla="*/ 1261534 h 1557867"/>
              <a:gd name="connsiteX2" fmla="*/ 2895600 w 2895600"/>
              <a:gd name="connsiteY2" fmla="*/ 1557867 h 1557867"/>
              <a:gd name="connsiteX3" fmla="*/ 931333 w 2895600"/>
              <a:gd name="connsiteY3" fmla="*/ 0 h 1557867"/>
              <a:gd name="connsiteX0" fmla="*/ 2057400 w 2895600"/>
              <a:gd name="connsiteY0" fmla="*/ 0 h 1871134"/>
              <a:gd name="connsiteX1" fmla="*/ 0 w 2895600"/>
              <a:gd name="connsiteY1" fmla="*/ 1574801 h 1871134"/>
              <a:gd name="connsiteX2" fmla="*/ 2895600 w 2895600"/>
              <a:gd name="connsiteY2" fmla="*/ 1871134 h 1871134"/>
              <a:gd name="connsiteX3" fmla="*/ 2057400 w 2895600"/>
              <a:gd name="connsiteY3" fmla="*/ 0 h 1871134"/>
              <a:gd name="connsiteX0" fmla="*/ 1278467 w 2895600"/>
              <a:gd name="connsiteY0" fmla="*/ 0 h 1278050"/>
              <a:gd name="connsiteX1" fmla="*/ 0 w 2895600"/>
              <a:gd name="connsiteY1" fmla="*/ 981717 h 1278050"/>
              <a:gd name="connsiteX2" fmla="*/ 2895600 w 2895600"/>
              <a:gd name="connsiteY2" fmla="*/ 1278050 h 1278050"/>
              <a:gd name="connsiteX3" fmla="*/ 1278467 w 2895600"/>
              <a:gd name="connsiteY3" fmla="*/ 0 h 127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5600" h="1278050">
                <a:moveTo>
                  <a:pt x="1278467" y="0"/>
                </a:moveTo>
                <a:lnTo>
                  <a:pt x="0" y="981717"/>
                </a:lnTo>
                <a:lnTo>
                  <a:pt x="2895600" y="1278050"/>
                </a:lnTo>
                <a:lnTo>
                  <a:pt x="1278467" y="0"/>
                </a:lnTo>
                <a:close/>
              </a:path>
            </a:pathLst>
          </a:custGeom>
          <a:solidFill>
            <a:srgbClr val="009193">
              <a:alpha val="54000"/>
            </a:srgb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3" name="Freeform 21">
            <a:extLst>
              <a:ext uri="{FF2B5EF4-FFF2-40B4-BE49-F238E27FC236}">
                <a16:creationId xmlns:a16="http://schemas.microsoft.com/office/drawing/2014/main" id="{5DBB5DF8-618E-0F7C-F4A8-8B92E81E68B6}"/>
              </a:ext>
            </a:extLst>
          </p:cNvPr>
          <p:cNvSpPr/>
          <p:nvPr/>
        </p:nvSpPr>
        <p:spPr>
          <a:xfrm>
            <a:off x="4195977" y="2968485"/>
            <a:ext cx="1473200" cy="1409699"/>
          </a:xfrm>
          <a:custGeom>
            <a:avLst/>
            <a:gdLst>
              <a:gd name="connsiteX0" fmla="*/ 931333 w 2895600"/>
              <a:gd name="connsiteY0" fmla="*/ 0 h 1557867"/>
              <a:gd name="connsiteX1" fmla="*/ 0 w 2895600"/>
              <a:gd name="connsiteY1" fmla="*/ 1261534 h 1557867"/>
              <a:gd name="connsiteX2" fmla="*/ 2895600 w 2895600"/>
              <a:gd name="connsiteY2" fmla="*/ 1557867 h 1557867"/>
              <a:gd name="connsiteX3" fmla="*/ 931333 w 2895600"/>
              <a:gd name="connsiteY3" fmla="*/ 0 h 1557867"/>
              <a:gd name="connsiteX0" fmla="*/ 2057400 w 2895600"/>
              <a:gd name="connsiteY0" fmla="*/ 0 h 1871134"/>
              <a:gd name="connsiteX1" fmla="*/ 0 w 2895600"/>
              <a:gd name="connsiteY1" fmla="*/ 1574801 h 1871134"/>
              <a:gd name="connsiteX2" fmla="*/ 2895600 w 2895600"/>
              <a:gd name="connsiteY2" fmla="*/ 1871134 h 1871134"/>
              <a:gd name="connsiteX3" fmla="*/ 2057400 w 2895600"/>
              <a:gd name="connsiteY3" fmla="*/ 0 h 1871134"/>
              <a:gd name="connsiteX0" fmla="*/ 1278467 w 2895600"/>
              <a:gd name="connsiteY0" fmla="*/ 0 h 1278050"/>
              <a:gd name="connsiteX1" fmla="*/ 0 w 2895600"/>
              <a:gd name="connsiteY1" fmla="*/ 981717 h 1278050"/>
              <a:gd name="connsiteX2" fmla="*/ 2895600 w 2895600"/>
              <a:gd name="connsiteY2" fmla="*/ 1278050 h 1278050"/>
              <a:gd name="connsiteX3" fmla="*/ 1278467 w 2895600"/>
              <a:gd name="connsiteY3" fmla="*/ 0 h 1278050"/>
              <a:gd name="connsiteX0" fmla="*/ 2040467 w 2895600"/>
              <a:gd name="connsiteY0" fmla="*/ 0 h 1854426"/>
              <a:gd name="connsiteX1" fmla="*/ 0 w 2895600"/>
              <a:gd name="connsiteY1" fmla="*/ 1558093 h 1854426"/>
              <a:gd name="connsiteX2" fmla="*/ 2895600 w 2895600"/>
              <a:gd name="connsiteY2" fmla="*/ 1854426 h 1854426"/>
              <a:gd name="connsiteX3" fmla="*/ 2040467 w 2895600"/>
              <a:gd name="connsiteY3" fmla="*/ 0 h 1854426"/>
              <a:gd name="connsiteX0" fmla="*/ 1100667 w 1955800"/>
              <a:gd name="connsiteY0" fmla="*/ 0 h 1854426"/>
              <a:gd name="connsiteX1" fmla="*/ 0 w 1955800"/>
              <a:gd name="connsiteY1" fmla="*/ 330161 h 1854426"/>
              <a:gd name="connsiteX2" fmla="*/ 1955800 w 1955800"/>
              <a:gd name="connsiteY2" fmla="*/ 1854426 h 1854426"/>
              <a:gd name="connsiteX3" fmla="*/ 1100667 w 1955800"/>
              <a:gd name="connsiteY3" fmla="*/ 0 h 1854426"/>
              <a:gd name="connsiteX0" fmla="*/ 1109133 w 1964266"/>
              <a:gd name="connsiteY0" fmla="*/ 0 h 1854426"/>
              <a:gd name="connsiteX1" fmla="*/ 0 w 1964266"/>
              <a:gd name="connsiteY1" fmla="*/ 321808 h 1854426"/>
              <a:gd name="connsiteX2" fmla="*/ 1964266 w 1964266"/>
              <a:gd name="connsiteY2" fmla="*/ 1854426 h 1854426"/>
              <a:gd name="connsiteX3" fmla="*/ 1109133 w 1964266"/>
              <a:gd name="connsiteY3" fmla="*/ 0 h 185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4266" h="1854426">
                <a:moveTo>
                  <a:pt x="1109133" y="0"/>
                </a:moveTo>
                <a:lnTo>
                  <a:pt x="0" y="321808"/>
                </a:lnTo>
                <a:lnTo>
                  <a:pt x="1964266" y="1854426"/>
                </a:lnTo>
                <a:lnTo>
                  <a:pt x="1109133" y="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379;p32">
                <a:extLst>
                  <a:ext uri="{FF2B5EF4-FFF2-40B4-BE49-F238E27FC236}">
                    <a16:creationId xmlns:a16="http://schemas.microsoft.com/office/drawing/2014/main" id="{0B76BFBD-26D9-CEFA-56D9-47052166700D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</p:txBody>
          </p:sp>
        </mc:Choice>
        <mc:Fallback xmlns="">
          <p:sp>
            <p:nvSpPr>
              <p:cNvPr id="5" name="Google Shape;379;p32">
                <a:extLst>
                  <a:ext uri="{FF2B5EF4-FFF2-40B4-BE49-F238E27FC236}">
                    <a16:creationId xmlns:a16="http://schemas.microsoft.com/office/drawing/2014/main" id="{0B76BFBD-26D9-CEFA-56D9-470521667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6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9904443-2270-3E58-C97C-601B79357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381" y="3620274"/>
            <a:ext cx="447233" cy="44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7661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6586FE9D-73BE-8A4B-3EDF-CAEEA9BB4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F093F5EC-AAA7-ABE0-B35E-AA7CDA8B59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398DF-CFE6-5364-4BCB-507DC7D89C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8D31D421-92FE-68FF-78B3-672992913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49A4F541-F8F5-7B1C-E4B1-134467997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F9596FFB-6EB5-CBC2-8D12-5F36755BC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B0B9231D-F6C6-C9C8-62FF-1FB397632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A641BD-E9EE-477C-A369-F30225E2EAD0}"/>
              </a:ext>
            </a:extLst>
          </p:cNvPr>
          <p:cNvCxnSpPr>
            <a:cxnSpLocks/>
          </p:cNvCxnSpPr>
          <p:nvPr/>
        </p:nvCxnSpPr>
        <p:spPr>
          <a:xfrm flipH="1" flipV="1">
            <a:off x="4451351" y="3403121"/>
            <a:ext cx="1217826" cy="971549"/>
          </a:xfrm>
          <a:prstGeom prst="line">
            <a:avLst/>
          </a:prstGeom>
          <a:ln w="44450">
            <a:solidFill>
              <a:srgbClr val="009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137B24DC-9E74-10C3-5C9C-C4DA3A945A17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</p:txBody>
          </p:sp>
        </mc:Choice>
        <mc:Fallback xmlns="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137B24DC-9E74-10C3-5C9C-C4DA3A945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6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7C8F350-C524-7A5D-8ADB-6E2A35BC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381" y="3620274"/>
            <a:ext cx="447233" cy="44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17242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1A80B3C2-BF1E-A1CA-FAD2-805D244CF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DC76A607-9B4D-6DB8-3EE6-D334BA3C55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AAC236-9B17-06B4-53B0-BD3A83495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F2AE7E9E-D147-D26C-E64A-0E213CCAE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E5B60218-7665-C481-130B-C3C2EAA50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929C810D-D4A4-3F94-1922-8992DD518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A797349C-2EF9-B66B-71CC-6F0D26FFC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0DFF6E-FCCC-9C88-FE7B-47F9F4923CEC}"/>
              </a:ext>
            </a:extLst>
          </p:cNvPr>
          <p:cNvCxnSpPr>
            <a:cxnSpLocks/>
          </p:cNvCxnSpPr>
          <p:nvPr/>
        </p:nvCxnSpPr>
        <p:spPr>
          <a:xfrm flipH="1" flipV="1">
            <a:off x="4451351" y="3403121"/>
            <a:ext cx="1217826" cy="971549"/>
          </a:xfrm>
          <a:prstGeom prst="line">
            <a:avLst/>
          </a:prstGeom>
          <a:ln w="44450">
            <a:solidFill>
              <a:srgbClr val="009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FA508B9F-B287-C59C-2875-F08DF0F18FEC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FA508B9F-B287-C59C-2875-F08DF0F18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6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CFB3B04-C24D-3CEE-3264-B5F7C06CF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827" y="3837607"/>
            <a:ext cx="447233" cy="44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68822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FC0A35E4-D9BB-DC85-2981-2010A808D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C0B33B74-3817-75D7-F13E-8B940386C4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08151-C168-0AA5-8C59-D0FAFD23C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81DAE14E-7DEF-2F80-54CE-F7CDDF0AF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D1E8392C-1302-EBE0-EBB1-632055912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1F3E18CE-315F-C8B8-8E29-35ED7CE1C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75031FC3-6D8D-6C16-50FF-52E94739D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7E786A-865E-37D7-01D8-2E498A6E8039}"/>
              </a:ext>
            </a:extLst>
          </p:cNvPr>
          <p:cNvCxnSpPr>
            <a:cxnSpLocks/>
          </p:cNvCxnSpPr>
          <p:nvPr/>
        </p:nvCxnSpPr>
        <p:spPr>
          <a:xfrm flipH="1" flipV="1">
            <a:off x="4451351" y="3403121"/>
            <a:ext cx="1217826" cy="971549"/>
          </a:xfrm>
          <a:prstGeom prst="line">
            <a:avLst/>
          </a:prstGeom>
          <a:ln w="44450">
            <a:solidFill>
              <a:srgbClr val="009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5">
            <a:extLst>
              <a:ext uri="{FF2B5EF4-FFF2-40B4-BE49-F238E27FC236}">
                <a16:creationId xmlns:a16="http://schemas.microsoft.com/office/drawing/2014/main" id="{0A645C4A-0044-424F-7BC0-1078F75B3FE2}"/>
              </a:ext>
            </a:extLst>
          </p:cNvPr>
          <p:cNvSpPr/>
          <p:nvPr/>
        </p:nvSpPr>
        <p:spPr>
          <a:xfrm>
            <a:off x="3490242" y="2968485"/>
            <a:ext cx="1537585" cy="1188332"/>
          </a:xfrm>
          <a:custGeom>
            <a:avLst/>
            <a:gdLst>
              <a:gd name="connsiteX0" fmla="*/ 931333 w 2895600"/>
              <a:gd name="connsiteY0" fmla="*/ 0 h 1557867"/>
              <a:gd name="connsiteX1" fmla="*/ 0 w 2895600"/>
              <a:gd name="connsiteY1" fmla="*/ 1261534 h 1557867"/>
              <a:gd name="connsiteX2" fmla="*/ 2895600 w 2895600"/>
              <a:gd name="connsiteY2" fmla="*/ 1557867 h 1557867"/>
              <a:gd name="connsiteX3" fmla="*/ 931333 w 2895600"/>
              <a:gd name="connsiteY3" fmla="*/ 0 h 1557867"/>
              <a:gd name="connsiteX0" fmla="*/ 2057400 w 2895600"/>
              <a:gd name="connsiteY0" fmla="*/ 0 h 1871134"/>
              <a:gd name="connsiteX1" fmla="*/ 0 w 2895600"/>
              <a:gd name="connsiteY1" fmla="*/ 1574801 h 1871134"/>
              <a:gd name="connsiteX2" fmla="*/ 2895600 w 2895600"/>
              <a:gd name="connsiteY2" fmla="*/ 1871134 h 1871134"/>
              <a:gd name="connsiteX3" fmla="*/ 2057400 w 2895600"/>
              <a:gd name="connsiteY3" fmla="*/ 0 h 1871134"/>
              <a:gd name="connsiteX0" fmla="*/ 1278467 w 2895600"/>
              <a:gd name="connsiteY0" fmla="*/ 0 h 1278050"/>
              <a:gd name="connsiteX1" fmla="*/ 0 w 2895600"/>
              <a:gd name="connsiteY1" fmla="*/ 981717 h 1278050"/>
              <a:gd name="connsiteX2" fmla="*/ 2895600 w 2895600"/>
              <a:gd name="connsiteY2" fmla="*/ 1278050 h 1278050"/>
              <a:gd name="connsiteX3" fmla="*/ 1278467 w 2895600"/>
              <a:gd name="connsiteY3" fmla="*/ 0 h 1278050"/>
              <a:gd name="connsiteX0" fmla="*/ 2040467 w 2895600"/>
              <a:gd name="connsiteY0" fmla="*/ 0 h 1854426"/>
              <a:gd name="connsiteX1" fmla="*/ 0 w 2895600"/>
              <a:gd name="connsiteY1" fmla="*/ 1558093 h 1854426"/>
              <a:gd name="connsiteX2" fmla="*/ 2895600 w 2895600"/>
              <a:gd name="connsiteY2" fmla="*/ 1854426 h 1854426"/>
              <a:gd name="connsiteX3" fmla="*/ 2040467 w 2895600"/>
              <a:gd name="connsiteY3" fmla="*/ 0 h 1854426"/>
              <a:gd name="connsiteX0" fmla="*/ 1100667 w 1955800"/>
              <a:gd name="connsiteY0" fmla="*/ 0 h 1854426"/>
              <a:gd name="connsiteX1" fmla="*/ 0 w 1955800"/>
              <a:gd name="connsiteY1" fmla="*/ 330161 h 1854426"/>
              <a:gd name="connsiteX2" fmla="*/ 1955800 w 1955800"/>
              <a:gd name="connsiteY2" fmla="*/ 1854426 h 1854426"/>
              <a:gd name="connsiteX3" fmla="*/ 1100667 w 1955800"/>
              <a:gd name="connsiteY3" fmla="*/ 0 h 1854426"/>
              <a:gd name="connsiteX0" fmla="*/ 1109133 w 1964266"/>
              <a:gd name="connsiteY0" fmla="*/ 0 h 1854426"/>
              <a:gd name="connsiteX1" fmla="*/ 0 w 1964266"/>
              <a:gd name="connsiteY1" fmla="*/ 321808 h 1854426"/>
              <a:gd name="connsiteX2" fmla="*/ 1964266 w 1964266"/>
              <a:gd name="connsiteY2" fmla="*/ 1854426 h 1854426"/>
              <a:gd name="connsiteX3" fmla="*/ 1109133 w 1964266"/>
              <a:gd name="connsiteY3" fmla="*/ 0 h 1854426"/>
              <a:gd name="connsiteX0" fmla="*/ 2050113 w 2050113"/>
              <a:gd name="connsiteY0" fmla="*/ 0 h 1563224"/>
              <a:gd name="connsiteX1" fmla="*/ 940980 w 2050113"/>
              <a:gd name="connsiteY1" fmla="*/ 321808 h 1563224"/>
              <a:gd name="connsiteX2" fmla="*/ 0 w 2050113"/>
              <a:gd name="connsiteY2" fmla="*/ 1563224 h 1563224"/>
              <a:gd name="connsiteX3" fmla="*/ 2050113 w 2050113"/>
              <a:gd name="connsiteY3" fmla="*/ 0 h 15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113" h="1563224">
                <a:moveTo>
                  <a:pt x="2050113" y="0"/>
                </a:moveTo>
                <a:lnTo>
                  <a:pt x="940980" y="321808"/>
                </a:lnTo>
                <a:lnTo>
                  <a:pt x="0" y="1563224"/>
                </a:lnTo>
                <a:lnTo>
                  <a:pt x="2050113" y="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3FD368AD-594B-D211-5238-BB946D7630F7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3FD368AD-594B-D211-5238-BB946D763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6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1138763-D378-39CE-13C3-8C52E87D2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827" y="3837607"/>
            <a:ext cx="447233" cy="44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76692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F20F8A5-6019-0C21-BEC8-938868B66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C8A011ED-8084-B3EC-DE9A-AFBBB91705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42F84-D8FA-477B-FE3A-66BFA6FCB1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23449E17-F7DD-A46B-F698-A3D1D9124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EA83F452-34D1-C6A1-60C4-F7D8153C1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EEDC81D3-FA7A-982A-1FF5-EC0B7869A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F05AA03D-6E7E-D0C8-BD18-84E5F2E96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p:sp>
        <p:nvSpPr>
          <p:cNvPr id="3" name="Multiply 2">
            <a:extLst>
              <a:ext uri="{FF2B5EF4-FFF2-40B4-BE49-F238E27FC236}">
                <a16:creationId xmlns:a16="http://schemas.microsoft.com/office/drawing/2014/main" id="{E3A100C4-8A48-AAF8-A92F-AF75A279689B}"/>
              </a:ext>
            </a:extLst>
          </p:cNvPr>
          <p:cNvSpPr/>
          <p:nvPr/>
        </p:nvSpPr>
        <p:spPr>
          <a:xfrm>
            <a:off x="4346156" y="3289033"/>
            <a:ext cx="228176" cy="228176"/>
          </a:xfrm>
          <a:prstGeom prst="mathMultiply">
            <a:avLst/>
          </a:prstGeom>
          <a:solidFill>
            <a:srgbClr val="0091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68F4AD51-5023-FE3A-9AED-0016E103973D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</p:txBody>
          </p:sp>
        </mc:Choice>
        <mc:Fallback xmlns="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68F4AD51-5023-FE3A-9AED-0016E103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6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697E9E8-E77C-8B9E-2A2C-1042965D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827" y="3837607"/>
            <a:ext cx="447233" cy="44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8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9462D64E-64A8-4D6D-5001-1D4522771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69B2929E-D72E-2962-A030-F49E825343CE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7706788" cy="4078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giving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Unknown</a:t>
                </a:r>
                <a:r>
                  <a:rPr lang="en-US" sz="2300" b="1" i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 are </a:t>
                </a:r>
                <a:r>
                  <a:rPr lang="en-US" sz="2300" i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byzantine</a:t>
                </a:r>
                <a:endParaRPr lang="en-US" sz="2300" b="1" i="1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(other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≥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−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are </a:t>
                </a:r>
                <a:r>
                  <a:rPr lang="en-US" sz="2300" i="1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)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Agreement: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 err="1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Honests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output </a:t>
                </a:r>
                <a:r>
                  <a:rPr lang="en-US" sz="2300" i="1" dirty="0">
                    <a:ea typeface="Roboto Slab"/>
                    <a:cs typeface="Roboto Slab"/>
                    <a:sym typeface="Roboto Slab"/>
                  </a:rPr>
                  <a:t>same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Validity: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1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is </a:t>
                </a:r>
                <a:r>
                  <a:rPr lang="en-US" sz="2300" i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meaningful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69B2929E-D72E-2962-A030-F49E82534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7706788" cy="4078009"/>
              </a:xfrm>
              <a:prstGeom prst="rect">
                <a:avLst/>
              </a:prstGeom>
              <a:blipFill>
                <a:blip r:embed="rId3"/>
                <a:stretch>
                  <a:fillRect l="-11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B7C7E187-57A6-5975-FBD4-7D39099ED7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Consensus (Byzantine Agreement)</a:t>
            </a:r>
            <a:endParaRPr sz="36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A89EF3-5CE0-38D8-DD04-830AC1B7CCCF}"/>
              </a:ext>
            </a:extLst>
          </p:cNvPr>
          <p:cNvSpPr txBox="1"/>
          <p:nvPr/>
        </p:nvSpPr>
        <p:spPr>
          <a:xfrm>
            <a:off x="5722804" y="6390993"/>
            <a:ext cx="3195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ea typeface="Roboto Slab"/>
                <a:cs typeface="Roboto Slab"/>
                <a:sym typeface="Roboto Slab"/>
              </a:rPr>
              <a:t>(authenticated bidirectional channels)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23C2D8-B9BE-03BA-30F1-AE254039B8EE}"/>
              </a:ext>
            </a:extLst>
          </p:cNvPr>
          <p:cNvCxnSpPr>
            <a:cxnSpLocks/>
          </p:cNvCxnSpPr>
          <p:nvPr/>
        </p:nvCxnSpPr>
        <p:spPr>
          <a:xfrm flipV="1">
            <a:off x="6222137" y="2720153"/>
            <a:ext cx="2" cy="14496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15B7B1-209A-24C5-431C-73108A97A9C9}"/>
              </a:ext>
            </a:extLst>
          </p:cNvPr>
          <p:cNvCxnSpPr>
            <a:cxnSpLocks/>
          </p:cNvCxnSpPr>
          <p:nvPr/>
        </p:nvCxnSpPr>
        <p:spPr>
          <a:xfrm flipH="1">
            <a:off x="6222136" y="2695366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1D284FD-7F6E-EDDF-A461-E0C4820E8AD9}"/>
              </a:ext>
            </a:extLst>
          </p:cNvPr>
          <p:cNvCxnSpPr>
            <a:cxnSpLocks/>
          </p:cNvCxnSpPr>
          <p:nvPr/>
        </p:nvCxnSpPr>
        <p:spPr>
          <a:xfrm flipV="1">
            <a:off x="8016839" y="2732547"/>
            <a:ext cx="0" cy="1437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BE672-4F82-03EE-1136-88E9E65D49BE}"/>
              </a:ext>
            </a:extLst>
          </p:cNvPr>
          <p:cNvCxnSpPr>
            <a:cxnSpLocks/>
          </p:cNvCxnSpPr>
          <p:nvPr/>
        </p:nvCxnSpPr>
        <p:spPr>
          <a:xfrm flipH="1">
            <a:off x="6222136" y="4169801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2A3BC83-418A-156A-4D00-515A9BE45253}"/>
              </a:ext>
            </a:extLst>
          </p:cNvPr>
          <p:cNvCxnSpPr>
            <a:cxnSpLocks/>
          </p:cNvCxnSpPr>
          <p:nvPr/>
        </p:nvCxnSpPr>
        <p:spPr>
          <a:xfrm flipV="1">
            <a:off x="6222137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3C183D-B5D5-87CC-6057-C274944B885E}"/>
              </a:ext>
            </a:extLst>
          </p:cNvPr>
          <p:cNvCxnSpPr>
            <a:cxnSpLocks/>
          </p:cNvCxnSpPr>
          <p:nvPr/>
        </p:nvCxnSpPr>
        <p:spPr>
          <a:xfrm flipH="1" flipV="1">
            <a:off x="6222138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ace Savouring Delicious Food">
            <a:extLst>
              <a:ext uri="{FF2B5EF4-FFF2-40B4-BE49-F238E27FC236}">
                <a16:creationId xmlns:a16="http://schemas.microsoft.com/office/drawing/2014/main" id="{DB432DC7-A142-1DEA-19CF-3BD5FF0CE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140" y="231436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29003EAC-4E16-BADD-1787-9E0D81119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839" y="2314368"/>
            <a:ext cx="762001" cy="762001"/>
          </a:xfrm>
          <a:prstGeom prst="rect">
            <a:avLst/>
          </a:prstGeom>
        </p:spPr>
      </p:pic>
      <p:pic>
        <p:nvPicPr>
          <p:cNvPr id="8" name="Picture 7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6287B4BA-4118-6DA0-925C-FC8157689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38" y="3788800"/>
            <a:ext cx="762002" cy="762002"/>
          </a:xfrm>
          <a:prstGeom prst="rect">
            <a:avLst/>
          </a:prstGeom>
        </p:spPr>
      </p:pic>
      <p:pic>
        <p:nvPicPr>
          <p:cNvPr id="11" name="Picture 10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05442B86-59EC-165E-5A06-82FC08503B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137" y="3788799"/>
            <a:ext cx="762003" cy="762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FAED505-0865-88EE-F1CE-0F0C12C36CF2}"/>
                  </a:ext>
                </a:extLst>
              </p:cNvPr>
              <p:cNvSpPr txBox="1"/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FAED505-0865-88EE-F1CE-0F0C12C36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274DF6B-E013-DCF4-2D04-CAF3579F0039}"/>
                  </a:ext>
                </a:extLst>
              </p:cNvPr>
              <p:cNvSpPr txBox="1"/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274DF6B-E013-DCF4-2D04-CAF3579F0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E9BFC31-EEBC-42A9-988D-43F255E8CE7C}"/>
                  </a:ext>
                </a:extLst>
              </p:cNvPr>
              <p:cNvSpPr txBox="1"/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E9BFC31-EEBC-42A9-988D-43F255E8C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83C0315-9075-417C-15BE-FF5FCF69C000}"/>
                  </a:ext>
                </a:extLst>
              </p:cNvPr>
              <p:cNvSpPr txBox="1"/>
              <p:nvPr/>
            </p:nvSpPr>
            <p:spPr>
              <a:xfrm>
                <a:off x="6321277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32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2A09B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𝒚</m:t>
                      </m:r>
                    </m:oMath>
                  </m:oMathPara>
                </a14:m>
                <a:endPara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83C0315-9075-417C-15BE-FF5FCF69C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277" y="1889773"/>
                <a:ext cx="54569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123D22B-24A7-9654-4ABC-FBB3A5482353}"/>
                  </a:ext>
                </a:extLst>
              </p:cNvPr>
              <p:cNvSpPr txBox="1"/>
              <p:nvPr/>
            </p:nvSpPr>
            <p:spPr>
              <a:xfrm>
                <a:off x="8132369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2A09B7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𝒚</m:t>
                      </m:r>
                    </m:oMath>
                  </m:oMathPara>
                </a14:m>
                <a:endParaRPr lang="en-US" sz="3200" b="1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123D22B-24A7-9654-4ABC-FBB3A5482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369" y="4383451"/>
                <a:ext cx="54569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6A14ABC-B512-8C83-4FCA-2A58B14DE72B}"/>
                  </a:ext>
                </a:extLst>
              </p:cNvPr>
              <p:cNvSpPr txBox="1"/>
              <p:nvPr/>
            </p:nvSpPr>
            <p:spPr>
              <a:xfrm>
                <a:off x="8239099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2A09B7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𝒚</m:t>
                      </m:r>
                    </m:oMath>
                  </m:oMathPara>
                </a14:m>
                <a:endParaRPr lang="en-US" sz="3200" b="1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6A14ABC-B512-8C83-4FCA-2A58B14DE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099" y="1889773"/>
                <a:ext cx="54569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6">
            <a:extLst>
              <a:ext uri="{FF2B5EF4-FFF2-40B4-BE49-F238E27FC236}">
                <a16:creationId xmlns:a16="http://schemas.microsoft.com/office/drawing/2014/main" id="{13E61B61-C3F9-279E-1DBA-2409F0881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458" y="3617445"/>
            <a:ext cx="1047356" cy="104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9B87C1-946E-609F-9BEF-52872197ED41}"/>
                  </a:ext>
                </a:extLst>
              </p:cNvPr>
              <p:cNvSpPr txBox="1"/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9B87C1-946E-609F-9BEF-52872197E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CB4EFF-8F2B-CD77-0789-D7BF26E84605}"/>
                  </a:ext>
                </a:extLst>
              </p:cNvPr>
              <p:cNvSpPr txBox="1"/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CB4EFF-8F2B-CD77-0789-D7BF26E84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4427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E2AA610-6C92-81D4-2000-4C4CC38AC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D140A612-0938-B133-3A1E-09DB08B550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25DDA-267F-5D79-0D8C-C76E56DF47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3647B710-CEDD-984C-E4C3-04313CC8D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CFD882C8-C078-DFB7-DFC4-D1A812126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FFD4D1D3-3A1D-1A3F-0626-2930CE208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E1CD8B67-84BB-080A-9281-7C36DDEFF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p:sp>
        <p:nvSpPr>
          <p:cNvPr id="3" name="Multiply 2">
            <a:extLst>
              <a:ext uri="{FF2B5EF4-FFF2-40B4-BE49-F238E27FC236}">
                <a16:creationId xmlns:a16="http://schemas.microsoft.com/office/drawing/2014/main" id="{85DB0169-84F4-297B-67A6-8AA7CE6FC677}"/>
              </a:ext>
            </a:extLst>
          </p:cNvPr>
          <p:cNvSpPr/>
          <p:nvPr/>
        </p:nvSpPr>
        <p:spPr>
          <a:xfrm>
            <a:off x="4346156" y="3289033"/>
            <a:ext cx="228176" cy="228176"/>
          </a:xfrm>
          <a:prstGeom prst="mathMultiply">
            <a:avLst/>
          </a:prstGeom>
          <a:solidFill>
            <a:srgbClr val="0091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7EE6D7CA-6693-5E63-36B1-0DAE77E25551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</p:txBody>
          </p:sp>
        </mc:Choice>
        <mc:Fallback xmlns="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7EE6D7CA-6693-5E63-36B1-0DAE77E25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715550"/>
              </a:xfrm>
              <a:prstGeom prst="rect">
                <a:avLst/>
              </a:prstGeom>
              <a:blipFill>
                <a:blip r:embed="rId6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1568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65CAC6B-50C9-88FA-5695-ED94EB5E2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E26FE038-3F92-F2A3-8EAB-7D3D6B78D1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FF78E-5D48-1A36-E672-168B4667B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FFD5AAF1-D4D3-72ED-ADF4-E774D3619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29BDDD22-4C19-B114-926A-FB5723BC3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CDDACE63-A5E4-B81B-09D6-926CC3DDD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3B90EAC1-F90B-AD4F-4B4D-44C8BB47B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p:sp>
        <p:nvSpPr>
          <p:cNvPr id="3" name="Multiply 2">
            <a:extLst>
              <a:ext uri="{FF2B5EF4-FFF2-40B4-BE49-F238E27FC236}">
                <a16:creationId xmlns:a16="http://schemas.microsoft.com/office/drawing/2014/main" id="{43EFE064-AB18-4657-C3B9-A82DE1973CFE}"/>
              </a:ext>
            </a:extLst>
          </p:cNvPr>
          <p:cNvSpPr/>
          <p:nvPr/>
        </p:nvSpPr>
        <p:spPr>
          <a:xfrm>
            <a:off x="4346156" y="3289033"/>
            <a:ext cx="228176" cy="228176"/>
          </a:xfrm>
          <a:prstGeom prst="mathMultiply">
            <a:avLst/>
          </a:prstGeom>
          <a:solidFill>
            <a:srgbClr val="0091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658D96D0-E8CD-70B1-D7E5-FF3FD30FB2BB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4431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Generally:</a:t>
                </a:r>
                <a:r>
                  <a:rPr lang="en-US" sz="2300" dirty="0">
                    <a:solidFill>
                      <a:srgbClr val="2A09B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 </a:t>
                </a:r>
                <a:r>
                  <a:rPr lang="en-US" sz="2300" dirty="0"/>
                  <a:t>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</a:p>
            </p:txBody>
          </p:sp>
        </mc:Choice>
        <mc:Fallback xmlns="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658D96D0-E8CD-70B1-D7E5-FF3FD30FB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44319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73475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B35CC6C9-E9E1-C976-D435-721289487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C95652AB-691D-9FB0-F525-AB20F14716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D44E86-1FCA-290C-C455-930A120EDA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4418F4E8-8CF3-1D32-C7C5-108410DB0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E19526AD-E6BF-8D18-A129-8C5443B85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4B18879C-3EB2-7983-BDA5-9E1F97063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15D1FB0E-3E1A-6748-DC73-D2A5E5E47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p:sp>
        <p:nvSpPr>
          <p:cNvPr id="3" name="Multiply 2">
            <a:extLst>
              <a:ext uri="{FF2B5EF4-FFF2-40B4-BE49-F238E27FC236}">
                <a16:creationId xmlns:a16="http://schemas.microsoft.com/office/drawing/2014/main" id="{C6750726-4862-F150-D82B-235566A18BB8}"/>
              </a:ext>
            </a:extLst>
          </p:cNvPr>
          <p:cNvSpPr/>
          <p:nvPr/>
        </p:nvSpPr>
        <p:spPr>
          <a:xfrm>
            <a:off x="4346156" y="3289033"/>
            <a:ext cx="228176" cy="228176"/>
          </a:xfrm>
          <a:prstGeom prst="mathMultiply">
            <a:avLst/>
          </a:prstGeom>
          <a:solidFill>
            <a:srgbClr val="0091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11AAC6DF-3F12-642A-F101-F2B35BECBAB4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49628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Generally:</a:t>
                </a:r>
                <a:r>
                  <a:rPr lang="en-US" sz="2300" dirty="0">
                    <a:solidFill>
                      <a:srgbClr val="2A09B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 </a:t>
                </a:r>
                <a:r>
                  <a:rPr lang="en-US" sz="2300" dirty="0"/>
                  <a:t>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Safe area: </a:t>
                </a:r>
                <a:r>
                  <a:rPr lang="en-US" sz="2300" dirty="0"/>
                  <a:t>intersection of convex hulls of subsets of size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sz="23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3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11AAC6DF-3F12-642A-F101-F2B35BECB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49628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88141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54722C1E-A8D3-7C04-F5E2-3E66706A5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11106C51-3BB5-12D2-23C5-4213E93E80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</a:t>
            </a:r>
            <a:endParaRPr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8B6C19-F2FE-69E8-C5FE-813E418215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1037" r="27189"/>
          <a:stretch/>
        </p:blipFill>
        <p:spPr>
          <a:xfrm>
            <a:off x="3118757" y="1602756"/>
            <a:ext cx="2906486" cy="35342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E760EC2F-34E2-EF6C-EEA3-7F2FB3129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4085" y="3775529"/>
            <a:ext cx="454046" cy="454046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A3AFB08D-F6CF-087E-9A8A-E8B419E12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078" y="2818987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5A1E81F1-3010-8497-28C0-C3E98A34D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27" y="397372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F5F0ACA5-BC1F-532D-2DFC-74A6F6627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369" y="2574801"/>
            <a:ext cx="454046" cy="454046"/>
          </a:xfrm>
          <a:prstGeom prst="rect">
            <a:avLst/>
          </a:prstGeom>
        </p:spPr>
      </p:pic>
      <p:sp>
        <p:nvSpPr>
          <p:cNvPr id="3" name="Multiply 2">
            <a:extLst>
              <a:ext uri="{FF2B5EF4-FFF2-40B4-BE49-F238E27FC236}">
                <a16:creationId xmlns:a16="http://schemas.microsoft.com/office/drawing/2014/main" id="{97CB9EBE-B3F1-2488-D6C3-EAEC9E77D2A8}"/>
              </a:ext>
            </a:extLst>
          </p:cNvPr>
          <p:cNvSpPr/>
          <p:nvPr/>
        </p:nvSpPr>
        <p:spPr>
          <a:xfrm>
            <a:off x="4346156" y="3289033"/>
            <a:ext cx="228176" cy="228176"/>
          </a:xfrm>
          <a:prstGeom prst="mathMultiply">
            <a:avLst/>
          </a:prstGeom>
          <a:solidFill>
            <a:srgbClr val="0091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23EFE692-0FA4-AED8-CE78-BF890E06A7BC}"/>
                  </a:ext>
                </a:extLst>
              </p:cNvPr>
              <p:cNvSpPr txBox="1"/>
              <p:nvPr/>
            </p:nvSpPr>
            <p:spPr>
              <a:xfrm>
                <a:off x="-167470" y="1213983"/>
                <a:ext cx="9148910" cy="5493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e.g.,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</a:t>
                </a:r>
                <a:r>
                  <a:rPr lang="en-US" sz="2300" dirty="0"/>
                  <a:t> 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r>
                  <a:rPr lang="en-US" sz="2300" dirty="0"/>
                  <a:t>, what to do?</a:t>
                </a:r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Generally:</a:t>
                </a:r>
                <a:r>
                  <a:rPr lang="en-US" sz="2300" dirty="0">
                    <a:solidFill>
                      <a:srgbClr val="2A09B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300" dirty="0">
                    <a:solidFill>
                      <a:srgbClr val="2A09B7"/>
                    </a:solidFill>
                  </a:rPr>
                  <a:t> values </a:t>
                </a:r>
                <a:r>
                  <a:rPr lang="en-US" sz="2300" dirty="0"/>
                  <a:t>in the common view,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rgbClr val="FF0000"/>
                    </a:solidFill>
                  </a:rPr>
                  <a:t>corrupted</a:t>
                </a:r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/>
                  <a:t>Safe area: </a:t>
                </a:r>
                <a:r>
                  <a:rPr lang="en-US" sz="2300" dirty="0"/>
                  <a:t>intersection of convex hulls of subsets of size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sz="23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300" dirty="0">
                  <a:solidFill>
                    <a:srgbClr val="FF0000"/>
                  </a:solidFill>
                </a:endParaRP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i="1" dirty="0"/>
                  <a:t>Any </a:t>
                </a:r>
                <a:r>
                  <a:rPr lang="en-US" sz="2300" dirty="0"/>
                  <a:t>point in safe area is </a:t>
                </a:r>
                <a:r>
                  <a:rPr lang="en-US" sz="2300" dirty="0">
                    <a:solidFill>
                      <a:srgbClr val="C00000"/>
                    </a:solidFill>
                  </a:rPr>
                  <a:t>valid</a:t>
                </a:r>
                <a:r>
                  <a:rPr lang="en-US" sz="2300" dirty="0"/>
                  <a:t>, select one </a:t>
                </a:r>
                <a:r>
                  <a:rPr lang="en-US" sz="2300" i="1" dirty="0"/>
                  <a:t>deterministically</a:t>
                </a:r>
                <a:r>
                  <a:rPr lang="en-US" sz="2300" dirty="0"/>
                  <a:t>.</a:t>
                </a:r>
              </a:p>
            </p:txBody>
          </p:sp>
        </mc:Choice>
        <mc:Fallback xmlns="">
          <p:sp>
            <p:nvSpPr>
              <p:cNvPr id="7" name="Google Shape;379;p32">
                <a:extLst>
                  <a:ext uri="{FF2B5EF4-FFF2-40B4-BE49-F238E27FC236}">
                    <a16:creationId xmlns:a16="http://schemas.microsoft.com/office/drawing/2014/main" id="{23EFE692-0FA4-AED8-CE78-BF890E06A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1213983"/>
                <a:ext cx="9148910" cy="54937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30722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A56DA87-BA68-4199-9733-EDA72B075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1221CFA3-71C3-C216-F4FD-44CF31846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286855364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80DA2BC-05CF-123D-2139-B5FEFA4DE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CD04191E-B410-9DDD-D6E8-2EFAFBF56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B253452E-0346-9499-EF91-E1157CF8AFCD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71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B253452E-0346-9499-EF91-E1157CF8A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715550"/>
              </a:xfrm>
              <a:prstGeom prst="rect">
                <a:avLst/>
              </a:prstGeom>
              <a:blipFill>
                <a:blip r:embed="rId3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5730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519638E-D187-66F1-311C-B5A7747EA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72FF7FA9-20BD-45B8-E1F0-F9DA087965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6B03532-0EC1-8979-97AB-02B04C39C67D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1246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common view has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values,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6B03532-0EC1-8979-97AB-02B04C39C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1246465"/>
              </a:xfrm>
              <a:prstGeom prst="rect">
                <a:avLst/>
              </a:prstGeom>
              <a:blipFill>
                <a:blip r:embed="rId3"/>
                <a:stretch>
                  <a:fillRect b="-9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109929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E55C0922-1634-DAD3-5D29-8205B8E7D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99BE6CBD-BFB3-3178-8211-588EAD466A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15DF2F0F-7AC1-5B39-2C77-D96C33D15E9A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1246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common view has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values, say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15DF2F0F-7AC1-5B39-2C77-D96C33D15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1246465"/>
              </a:xfrm>
              <a:prstGeom prst="rect">
                <a:avLst/>
              </a:prstGeom>
              <a:blipFill>
                <a:blip r:embed="rId3"/>
                <a:stretch>
                  <a:fillRect b="-9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7807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DEF3A65C-C2AD-E8A3-2E81-ABE36301B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EF565BAE-F504-C5D9-981C-2FED911075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CCF8386-8E05-A850-06C1-B7028FD08860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17773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common view has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values, say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synchronous?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CCF8386-8E05-A850-06C1-B7028FD08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1777379"/>
              </a:xfrm>
              <a:prstGeom prst="rect">
                <a:avLst/>
              </a:prstGeom>
              <a:blipFill>
                <a:blip r:embed="rId3"/>
                <a:stretch>
                  <a:fillRect b="-3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56973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D1C9C216-5FE6-B30B-1494-C0FD1DBBD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8215E272-F4CA-1E57-47DD-B2AFB733BC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56F7FBB-84C8-9DAF-E608-52F00009A9C8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2308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common view has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values, say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of these values are corrupted.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56F7FBB-84C8-9DAF-E608-52F00009A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2308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13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E74DC6B-6E1C-EF59-1E26-F19B5E17F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56C490FA-13F1-5FE7-0A10-7568E3067F94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7706788" cy="4431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giving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Unknown</a:t>
                </a:r>
                <a:r>
                  <a:rPr lang="en-US" sz="2300" b="1" i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 are </a:t>
                </a:r>
                <a:r>
                  <a:rPr lang="en-US" sz="2300" i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byzantine</a:t>
                </a:r>
                <a:endParaRPr lang="en-US" sz="2300" b="1" i="1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(other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≥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−</m:t>
                    </m:r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are </a:t>
                </a:r>
                <a:r>
                  <a:rPr lang="en-US" sz="2300" i="1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)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Agreement: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 err="1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Honests</a:t>
                </a:r>
                <a:r>
                  <a:rPr lang="en-US" sz="230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ea typeface="Roboto Slab"/>
                    <a:cs typeface="Roboto Slab"/>
                    <a:sym typeface="Roboto Slab"/>
                  </a:rPr>
                  <a:t>output </a:t>
                </a:r>
                <a:r>
                  <a:rPr lang="en-US" sz="2300" i="1" dirty="0">
                    <a:ea typeface="Roboto Slab"/>
                    <a:cs typeface="Roboto Slab"/>
                    <a:sym typeface="Roboto Slab"/>
                  </a:rPr>
                  <a:t>same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Validity: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1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is </a:t>
                </a:r>
                <a:r>
                  <a:rPr lang="en-US" sz="2300" i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meaningful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accent2"/>
                    </a:solidFill>
                    <a:ea typeface="Roboto Slab"/>
                    <a:cs typeface="Roboto Slab"/>
                    <a:sym typeface="Roboto Slab"/>
                  </a:rPr>
                  <a:t>Q: What does </a:t>
                </a:r>
                <a:r>
                  <a:rPr lang="en-US" sz="2300" b="1" i="1" dirty="0">
                    <a:solidFill>
                      <a:schemeClr val="accent2"/>
                    </a:solidFill>
                    <a:ea typeface="Roboto Slab"/>
                    <a:cs typeface="Roboto Slab"/>
                    <a:sym typeface="Roboto Slab"/>
                  </a:rPr>
                  <a:t>meaningful</a:t>
                </a:r>
                <a:r>
                  <a:rPr lang="en-US" sz="2300" b="1" dirty="0">
                    <a:solidFill>
                      <a:schemeClr val="accent2"/>
                    </a:solidFill>
                    <a:ea typeface="Roboto Slab"/>
                    <a:cs typeface="Roboto Slab"/>
                    <a:sym typeface="Roboto Slab"/>
                  </a:rPr>
                  <a:t> mean?</a:t>
                </a: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56C490FA-13F1-5FE7-0A10-7568E3067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7706788" cy="4431952"/>
              </a:xfrm>
              <a:prstGeom prst="rect">
                <a:avLst/>
              </a:prstGeom>
              <a:blipFill>
                <a:blip r:embed="rId3"/>
                <a:stretch>
                  <a:fillRect l="-1187" b="-9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74B074AE-B785-2735-3A5A-A01164CCA3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Consensus (Byzantine Agreement)</a:t>
            </a:r>
            <a:endParaRPr sz="36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3E780F1-60B0-1F32-EEA7-01E0B560F20C}"/>
              </a:ext>
            </a:extLst>
          </p:cNvPr>
          <p:cNvSpPr txBox="1"/>
          <p:nvPr/>
        </p:nvSpPr>
        <p:spPr>
          <a:xfrm>
            <a:off x="5722804" y="6390993"/>
            <a:ext cx="3195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ea typeface="Roboto Slab"/>
                <a:cs typeface="Roboto Slab"/>
                <a:sym typeface="Roboto Slab"/>
              </a:rPr>
              <a:t>(authenticated bidirectional channels)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ED789B-66A7-7A28-0337-3EF508FC08DC}"/>
              </a:ext>
            </a:extLst>
          </p:cNvPr>
          <p:cNvCxnSpPr>
            <a:cxnSpLocks/>
          </p:cNvCxnSpPr>
          <p:nvPr/>
        </p:nvCxnSpPr>
        <p:spPr>
          <a:xfrm flipV="1">
            <a:off x="6222137" y="2720153"/>
            <a:ext cx="2" cy="14496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19137F-E09D-7D37-F3BF-6A047957B389}"/>
              </a:ext>
            </a:extLst>
          </p:cNvPr>
          <p:cNvCxnSpPr>
            <a:cxnSpLocks/>
          </p:cNvCxnSpPr>
          <p:nvPr/>
        </p:nvCxnSpPr>
        <p:spPr>
          <a:xfrm flipH="1">
            <a:off x="6222136" y="2695366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188D0B-6882-894F-80C8-F2F6755A4321}"/>
              </a:ext>
            </a:extLst>
          </p:cNvPr>
          <p:cNvCxnSpPr>
            <a:cxnSpLocks/>
          </p:cNvCxnSpPr>
          <p:nvPr/>
        </p:nvCxnSpPr>
        <p:spPr>
          <a:xfrm flipV="1">
            <a:off x="8016839" y="2732547"/>
            <a:ext cx="0" cy="1437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7E0A6E-7241-1E0A-BCED-AD78558292D0}"/>
              </a:ext>
            </a:extLst>
          </p:cNvPr>
          <p:cNvCxnSpPr>
            <a:cxnSpLocks/>
          </p:cNvCxnSpPr>
          <p:nvPr/>
        </p:nvCxnSpPr>
        <p:spPr>
          <a:xfrm flipH="1">
            <a:off x="6222136" y="4169801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A48813B-2937-F452-6AE0-235A710C3AB6}"/>
              </a:ext>
            </a:extLst>
          </p:cNvPr>
          <p:cNvCxnSpPr>
            <a:cxnSpLocks/>
          </p:cNvCxnSpPr>
          <p:nvPr/>
        </p:nvCxnSpPr>
        <p:spPr>
          <a:xfrm flipV="1">
            <a:off x="6222137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0367FEB-64F4-77C5-1019-6BB736A93E22}"/>
              </a:ext>
            </a:extLst>
          </p:cNvPr>
          <p:cNvCxnSpPr>
            <a:cxnSpLocks/>
          </p:cNvCxnSpPr>
          <p:nvPr/>
        </p:nvCxnSpPr>
        <p:spPr>
          <a:xfrm flipH="1" flipV="1">
            <a:off x="6222138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ace Savouring Delicious Food">
            <a:extLst>
              <a:ext uri="{FF2B5EF4-FFF2-40B4-BE49-F238E27FC236}">
                <a16:creationId xmlns:a16="http://schemas.microsoft.com/office/drawing/2014/main" id="{D18B90DA-589B-F5BE-1924-A6C64FDB3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140" y="231436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FFB67363-7F31-8CDC-C4D7-A10672005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839" y="2314368"/>
            <a:ext cx="762001" cy="762001"/>
          </a:xfrm>
          <a:prstGeom prst="rect">
            <a:avLst/>
          </a:prstGeom>
        </p:spPr>
      </p:pic>
      <p:pic>
        <p:nvPicPr>
          <p:cNvPr id="8" name="Picture 7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041172BE-28A6-D95B-4D9D-4F7BBB1B6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38" y="3788800"/>
            <a:ext cx="762002" cy="762002"/>
          </a:xfrm>
          <a:prstGeom prst="rect">
            <a:avLst/>
          </a:prstGeom>
        </p:spPr>
      </p:pic>
      <p:pic>
        <p:nvPicPr>
          <p:cNvPr id="11" name="Picture 10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46449079-BF4D-B4BF-2FB3-EC5E7AD9E2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137" y="3788799"/>
            <a:ext cx="762003" cy="762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53ADA5D-1697-8DEA-4F64-02BBFF0D440A}"/>
                  </a:ext>
                </a:extLst>
              </p:cNvPr>
              <p:cNvSpPr txBox="1"/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53ADA5D-1697-8DEA-4F64-02BBFF0D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D48304C-5698-E78B-CC08-E01CDD79C9BA}"/>
                  </a:ext>
                </a:extLst>
              </p:cNvPr>
              <p:cNvSpPr txBox="1"/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D48304C-5698-E78B-CC08-E01CDD79C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B6C8147-EEEF-3082-5BB4-39C788EE6C93}"/>
                  </a:ext>
                </a:extLst>
              </p:cNvPr>
              <p:cNvSpPr txBox="1"/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B6C8147-EEEF-3082-5BB4-39C788EE6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C8EC4D0-A67D-4C54-DF83-0C6D0D24A905}"/>
                  </a:ext>
                </a:extLst>
              </p:cNvPr>
              <p:cNvSpPr txBox="1"/>
              <p:nvPr/>
            </p:nvSpPr>
            <p:spPr>
              <a:xfrm>
                <a:off x="6321277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32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2A09B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𝒚</m:t>
                      </m:r>
                    </m:oMath>
                  </m:oMathPara>
                </a14:m>
                <a:endPara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C8EC4D0-A67D-4C54-DF83-0C6D0D24A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277" y="1889773"/>
                <a:ext cx="54569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D5F9499-21BE-9B75-3B9C-A59E1B17D7F7}"/>
                  </a:ext>
                </a:extLst>
              </p:cNvPr>
              <p:cNvSpPr txBox="1"/>
              <p:nvPr/>
            </p:nvSpPr>
            <p:spPr>
              <a:xfrm>
                <a:off x="8132369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2A09B7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𝒚</m:t>
                      </m:r>
                    </m:oMath>
                  </m:oMathPara>
                </a14:m>
                <a:endParaRPr lang="en-US" sz="3200" b="1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D5F9499-21BE-9B75-3B9C-A59E1B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369" y="4383451"/>
                <a:ext cx="54569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6E19F3C-93F2-C526-8455-3F2E53E8829C}"/>
                  </a:ext>
                </a:extLst>
              </p:cNvPr>
              <p:cNvSpPr txBox="1"/>
              <p:nvPr/>
            </p:nvSpPr>
            <p:spPr>
              <a:xfrm>
                <a:off x="8239099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2A09B7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𝒚</m:t>
                      </m:r>
                    </m:oMath>
                  </m:oMathPara>
                </a14:m>
                <a:endParaRPr lang="en-US" sz="3200" b="1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6E19F3C-93F2-C526-8455-3F2E53E88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099" y="1889773"/>
                <a:ext cx="54569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6">
            <a:extLst>
              <a:ext uri="{FF2B5EF4-FFF2-40B4-BE49-F238E27FC236}">
                <a16:creationId xmlns:a16="http://schemas.microsoft.com/office/drawing/2014/main" id="{8F7A5D28-8042-4D72-29BD-00FBE6E96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458" y="3617445"/>
            <a:ext cx="1047356" cy="104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EC0A7-75A1-5D8F-D39C-8A2EFB4BD010}"/>
                  </a:ext>
                </a:extLst>
              </p:cNvPr>
              <p:cNvSpPr txBox="1"/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EC0A7-75A1-5D8F-D39C-8A2EFB4BD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201F02-9125-D8E0-322C-6A93AE1F6E46}"/>
                  </a:ext>
                </a:extLst>
              </p:cNvPr>
              <p:cNvSpPr txBox="1"/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201F02-9125-D8E0-322C-6A93AE1F6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18555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56D3EFD-FA6F-C88D-A7D0-B84569E54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3A0816C0-E10D-6523-3229-A2F8FAC2E9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5A1E3AE-FD9D-8EC6-EAD5-24CF599284C2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28392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common view has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values, say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asynchronous?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5A1E3AE-FD9D-8EC6-EAD5-24CF59928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2839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088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D366BC3-092E-971B-B7C0-8296D2A97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A1559040-57E4-0E11-0959-91AD5B84D2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C277DA0E-89FF-77B0-495C-8A5F846447F4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3370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common view has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values, say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asynchronous?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300" dirty="0"/>
                  <a:t> of these values are corrupted.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C277DA0E-89FF-77B0-495C-8A5F84644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33701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789237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D641B13-D496-9AC8-853C-4D10A1FE8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D3D5C675-A4EE-F7F4-3E4C-37EB9B5C22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4CE4E8BC-D19A-349E-8103-B3E490C9391E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39010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common view has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values, say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asynchronous?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We don’t know which?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4CE4E8BC-D19A-349E-8103-B3E490C9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39010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44499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1BF6289B-CDAA-1AB5-462B-930D7CEDF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A33B865E-2363-0F49-0F21-2892E8E61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5D524CA-FDFE-2108-FF08-4041E0F46D1A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4431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common view has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values, say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asynchronous?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We don’t know which?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5D524CA-FDFE-2108-FF08-4041E0F46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4431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86729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DD404433-B688-0526-D18D-BE3F990A1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83AB0870-2874-B30E-F6A3-6D971BD8D5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7A8D0BB-3944-DB2E-CB1F-7ADD39A272FE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49628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common view has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values, say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asynchronous?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We don’t know which?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>
                    <a:solidFill>
                      <a:schemeClr val="tx1"/>
                    </a:solidFill>
                  </a:rPr>
                  <a:t>Q:</a:t>
                </a:r>
                <a:r>
                  <a:rPr lang="en-US" sz="2300" dirty="0"/>
                  <a:t> Why is the safe area non-empty?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7A8D0BB-3944-DB2E-CB1F-7ADD39A27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49628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7754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9FF192B-33BC-6165-F303-B42CF37B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21F25E39-1956-BA4E-7B7D-3285D77811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58A9004-2815-E739-2634-430E557B61C3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5493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common view has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values, say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asynchronous?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We don’t know which?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>
                    <a:solidFill>
                      <a:schemeClr val="tx1"/>
                    </a:solidFill>
                  </a:rPr>
                  <a:t>Q:</a:t>
                </a:r>
                <a:r>
                  <a:rPr lang="en-US" sz="2300" dirty="0"/>
                  <a:t> Why is the safe area non-empty?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>
                    <a:solidFill>
                      <a:schemeClr val="tx1"/>
                    </a:solidFill>
                  </a:rPr>
                  <a:t>A: </a:t>
                </a:r>
                <a:r>
                  <a:rPr lang="en-US" sz="2300" dirty="0">
                    <a:solidFill>
                      <a:schemeClr val="tx1"/>
                    </a:solidFill>
                  </a:rPr>
                  <a:t>We intersect </a:t>
                </a:r>
                <a:r>
                  <a:rPr lang="en-US" sz="2300" b="1" dirty="0">
                    <a:solidFill>
                      <a:schemeClr val="tx1"/>
                    </a:solidFill>
                  </a:rPr>
                  <a:t>many</a:t>
                </a:r>
                <a:r>
                  <a:rPr lang="en-US" sz="2300" dirty="0">
                    <a:solidFill>
                      <a:schemeClr val="tx1"/>
                    </a:solidFill>
                  </a:rPr>
                  <a:t> </a:t>
                </a:r>
                <a:r>
                  <a:rPr lang="en-US" sz="2300" i="1" dirty="0">
                    <a:solidFill>
                      <a:schemeClr val="tx1"/>
                    </a:solidFill>
                  </a:rPr>
                  <a:t>convex sets,</a:t>
                </a:r>
                <a:endParaRPr lang="en-US" sz="2300" dirty="0"/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58A9004-2815-E739-2634-430E557B6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54937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18081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E9B72C4D-315D-688F-8A87-E8C1DE904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36429B5E-D248-0466-9034-66BC8C70EA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9437F08-9C98-010D-622F-C2FE4AF4BA0D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60246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common view has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values, say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asynchronous?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We don’t know which?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>
                    <a:solidFill>
                      <a:schemeClr val="tx1"/>
                    </a:solidFill>
                  </a:rPr>
                  <a:t>Q:</a:t>
                </a:r>
                <a:r>
                  <a:rPr lang="en-US" sz="2300" dirty="0"/>
                  <a:t> Why is the safe area non-empty?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>
                    <a:solidFill>
                      <a:schemeClr val="tx1"/>
                    </a:solidFill>
                  </a:rPr>
                  <a:t>A: </a:t>
                </a:r>
                <a:r>
                  <a:rPr lang="en-US" sz="2300" dirty="0">
                    <a:solidFill>
                      <a:schemeClr val="tx1"/>
                    </a:solidFill>
                  </a:rPr>
                  <a:t>We intersect </a:t>
                </a:r>
                <a:r>
                  <a:rPr lang="en-US" sz="2300" b="1" dirty="0">
                    <a:solidFill>
                      <a:schemeClr val="tx1"/>
                    </a:solidFill>
                  </a:rPr>
                  <a:t>many</a:t>
                </a:r>
                <a:r>
                  <a:rPr lang="en-US" sz="2300" dirty="0">
                    <a:solidFill>
                      <a:schemeClr val="tx1"/>
                    </a:solidFill>
                  </a:rPr>
                  <a:t> </a:t>
                </a:r>
                <a:r>
                  <a:rPr lang="en-US" sz="2300" i="1" dirty="0">
                    <a:solidFill>
                      <a:schemeClr val="tx1"/>
                    </a:solidFill>
                  </a:rPr>
                  <a:t>convex sets, </a:t>
                </a:r>
                <a:r>
                  <a:rPr lang="en-US" sz="2300" dirty="0">
                    <a:solidFill>
                      <a:schemeClr val="tx1"/>
                    </a:solidFill>
                  </a:rPr>
                  <a:t>but it suffices to show any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 intersect;</a:t>
                </a:r>
                <a:endParaRPr lang="en-US" sz="2300" dirty="0"/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9437F08-9C98-010D-622F-C2FE4AF4B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6024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264603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08AC5146-2D65-7885-3BB1-F39F871BD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A9D79FC8-1FE0-FA50-DDDB-51E12AE2A5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E7F80E80-2B09-33F6-6EA6-7C7DBBCF2117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60246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common view has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values, say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asynchronous?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We don’t know which?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>
                    <a:solidFill>
                      <a:schemeClr val="tx1"/>
                    </a:solidFill>
                  </a:rPr>
                  <a:t>Q:</a:t>
                </a:r>
                <a:r>
                  <a:rPr lang="en-US" sz="2300" dirty="0"/>
                  <a:t> Why is the safe area non-empty?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>
                    <a:solidFill>
                      <a:schemeClr val="tx1"/>
                    </a:solidFill>
                  </a:rPr>
                  <a:t>A: </a:t>
                </a:r>
                <a:r>
                  <a:rPr lang="en-US" sz="2300" dirty="0">
                    <a:solidFill>
                      <a:schemeClr val="tx1"/>
                    </a:solidFill>
                  </a:rPr>
                  <a:t>We intersect </a:t>
                </a:r>
                <a:r>
                  <a:rPr lang="en-US" sz="2300" b="1" dirty="0">
                    <a:solidFill>
                      <a:schemeClr val="tx1"/>
                    </a:solidFill>
                  </a:rPr>
                  <a:t>many</a:t>
                </a:r>
                <a:r>
                  <a:rPr lang="en-US" sz="2300" dirty="0">
                    <a:solidFill>
                      <a:schemeClr val="tx1"/>
                    </a:solidFill>
                  </a:rPr>
                  <a:t> </a:t>
                </a:r>
                <a:r>
                  <a:rPr lang="en-US" sz="2300" i="1" dirty="0">
                    <a:solidFill>
                      <a:schemeClr val="tx1"/>
                    </a:solidFill>
                  </a:rPr>
                  <a:t>convex sets, </a:t>
                </a:r>
                <a:r>
                  <a:rPr lang="en-US" sz="2300" dirty="0">
                    <a:solidFill>
                      <a:schemeClr val="tx1"/>
                    </a:solidFill>
                  </a:rPr>
                  <a:t>but it suffices to show any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 intersect; Pigeonhole Principle;</a:t>
                </a:r>
                <a:endParaRPr lang="en-US" sz="2300" dirty="0"/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E7F80E80-2B09-33F6-6EA6-7C7DBBCF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6024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42549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0E4F88D-90AD-7D8D-87EA-E8B79729A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7D9F2BB0-C2E2-33B5-E46F-0B56D52C04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Safe Area (cont’d)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E65058C-CA67-E8CA-6F9D-920B20A7698E}"/>
                  </a:ext>
                </a:extLst>
              </p:cNvPr>
              <p:cNvSpPr txBox="1"/>
              <p:nvPr/>
            </p:nvSpPr>
            <p:spPr>
              <a:xfrm>
                <a:off x="-167470" y="787263"/>
                <a:ext cx="9148910" cy="60246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Who are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300" dirty="0"/>
                  <a:t>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common view has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/>
                  <a:t> values, say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The network is asynchronous?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300" dirty="0"/>
                  <a:t> of these values are corrupted.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We don’t know which?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dirty="0"/>
                  <a:t>	 ⇒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>
                    <a:solidFill>
                      <a:schemeClr val="tx1"/>
                    </a:solidFill>
                  </a:rPr>
                  <a:t>Q:</a:t>
                </a:r>
                <a:r>
                  <a:rPr lang="en-US" sz="2300" dirty="0"/>
                  <a:t> Why is the safe area non-empty?</a:t>
                </a:r>
              </a:p>
              <a:p>
                <a:pPr marL="457200" lvl="1">
                  <a:lnSpc>
                    <a:spcPct val="150000"/>
                  </a:lnSpc>
                </a:pPr>
                <a:r>
                  <a:rPr lang="en-US" sz="2300" b="1" dirty="0">
                    <a:solidFill>
                      <a:schemeClr val="tx1"/>
                    </a:solidFill>
                  </a:rPr>
                  <a:t>A: </a:t>
                </a:r>
                <a:r>
                  <a:rPr lang="en-US" sz="2300" dirty="0">
                    <a:solidFill>
                      <a:schemeClr val="tx1"/>
                    </a:solidFill>
                  </a:rPr>
                  <a:t>We intersect </a:t>
                </a:r>
                <a:r>
                  <a:rPr lang="en-US" sz="2300" b="1" dirty="0">
                    <a:solidFill>
                      <a:schemeClr val="tx1"/>
                    </a:solidFill>
                  </a:rPr>
                  <a:t>many</a:t>
                </a:r>
                <a:r>
                  <a:rPr lang="en-US" sz="2300" dirty="0">
                    <a:solidFill>
                      <a:schemeClr val="tx1"/>
                    </a:solidFill>
                  </a:rPr>
                  <a:t> </a:t>
                </a:r>
                <a:r>
                  <a:rPr lang="en-US" sz="2300" i="1" dirty="0">
                    <a:solidFill>
                      <a:schemeClr val="tx1"/>
                    </a:solidFill>
                  </a:rPr>
                  <a:t>convex sets, </a:t>
                </a:r>
                <a:r>
                  <a:rPr lang="en-US" sz="2300" dirty="0">
                    <a:solidFill>
                      <a:schemeClr val="tx1"/>
                    </a:solidFill>
                  </a:rPr>
                  <a:t>but it suffices to show any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 intersect; Pigeonhole Principle;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max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E65058C-CA67-E8CA-6F9D-920B20A76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470" y="787263"/>
                <a:ext cx="9148910" cy="6024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04518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D0C132A0-89CC-A502-E6F5-7BE4DAFAC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>
            <a:extLst>
              <a:ext uri="{FF2B5EF4-FFF2-40B4-BE49-F238E27FC236}">
                <a16:creationId xmlns:a16="http://schemas.microsoft.com/office/drawing/2014/main" id="{943DD376-3E04-C2EE-C6F1-37BA7E553CE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46024" y="2034925"/>
            <a:ext cx="7597975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5.</a:t>
            </a:r>
            <a:endParaRPr lang="en-GB" sz="6000" dirty="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Outlook</a:t>
            </a:r>
          </a:p>
        </p:txBody>
      </p: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552AB76D-7E16-5EC7-9D83-308761FBBF1E}"/>
              </a:ext>
            </a:extLst>
          </p:cNvPr>
          <p:cNvSpPr txBox="1"/>
          <p:nvPr/>
        </p:nvSpPr>
        <p:spPr>
          <a:xfrm>
            <a:off x="1546025" y="3581425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And shameless self-advertising</a:t>
            </a:r>
            <a:endParaRPr sz="2500" b="1" dirty="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050" name="Picture 2" descr="Cartoon: Recipe for success?">
            <a:extLst>
              <a:ext uri="{FF2B5EF4-FFF2-40B4-BE49-F238E27FC236}">
                <a16:creationId xmlns:a16="http://schemas.microsoft.com/office/drawing/2014/main" id="{B8CF99BE-E228-40DF-8AEF-3279068C0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543" y="284485"/>
            <a:ext cx="3349818" cy="252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12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DBCA4F37-E9A9-4EFD-9C38-EC5B3059C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D5377495-10D5-3946-649C-7F3C39C1C2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Meaningful Outputs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10299388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C9AADFB3-7504-1562-2C69-9E6B3C8EC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63887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634800D9-BAD3-4C91-DD3C-947298660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D3475FD-3D87-2E9E-6133-F98A217E1965}"/>
              </a:ext>
            </a:extLst>
          </p:cNvPr>
          <p:cNvSpPr txBox="1"/>
          <p:nvPr/>
        </p:nvSpPr>
        <p:spPr>
          <a:xfrm>
            <a:off x="1224784" y="1185523"/>
            <a:ext cx="277397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b="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Convex Validity</a:t>
            </a:r>
            <a:endParaRPr lang="en-US" sz="28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43DFF9-64DB-2E28-C6EA-43E3C2BF2906}"/>
              </a:ext>
            </a:extLst>
          </p:cNvPr>
          <p:cNvSpPr txBox="1"/>
          <p:nvPr/>
        </p:nvSpPr>
        <p:spPr>
          <a:xfrm rot="18648046">
            <a:off x="174599" y="3325295"/>
            <a:ext cx="202296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Strong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B34446-8F23-6A6F-1481-792E53155588}"/>
              </a:ext>
            </a:extLst>
          </p:cNvPr>
          <p:cNvSpPr txBox="1"/>
          <p:nvPr/>
        </p:nvSpPr>
        <p:spPr>
          <a:xfrm rot="1020097">
            <a:off x="2777238" y="2978926"/>
            <a:ext cx="288901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Honest-Range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0EDE8F-CB33-2791-C23A-8058D54E1741}"/>
              </a:ext>
            </a:extLst>
          </p:cNvPr>
          <p:cNvSpPr txBox="1"/>
          <p:nvPr/>
        </p:nvSpPr>
        <p:spPr>
          <a:xfrm>
            <a:off x="1578660" y="3755981"/>
            <a:ext cx="277397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Honest-Input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12001030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7622500-F0B0-FE7C-4819-685E93218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7D042623-6623-21E5-FB8D-ADF5362BC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31" y="2800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0CF86C-50F9-FE64-5B7C-EF9ADEE9ABFC}"/>
              </a:ext>
            </a:extLst>
          </p:cNvPr>
          <p:cNvSpPr txBox="1"/>
          <p:nvPr/>
        </p:nvSpPr>
        <p:spPr>
          <a:xfrm>
            <a:off x="1224784" y="1185523"/>
            <a:ext cx="277397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b="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Convex Validity</a:t>
            </a:r>
            <a:endParaRPr lang="en-US" sz="28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0A03D3-3AE6-E58C-2AE6-4A145F803CE9}"/>
              </a:ext>
            </a:extLst>
          </p:cNvPr>
          <p:cNvSpPr txBox="1"/>
          <p:nvPr/>
        </p:nvSpPr>
        <p:spPr>
          <a:xfrm rot="18648046">
            <a:off x="174599" y="3325295"/>
            <a:ext cx="202296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Strong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D6347-9D32-F63A-DCE5-900038D15B47}"/>
              </a:ext>
            </a:extLst>
          </p:cNvPr>
          <p:cNvSpPr txBox="1"/>
          <p:nvPr/>
        </p:nvSpPr>
        <p:spPr>
          <a:xfrm rot="1020097">
            <a:off x="2777238" y="2978926"/>
            <a:ext cx="288901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Honest-Range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5D8A1-0698-8356-A123-5BFB1E658A2B}"/>
              </a:ext>
            </a:extLst>
          </p:cNvPr>
          <p:cNvSpPr txBox="1"/>
          <p:nvPr/>
        </p:nvSpPr>
        <p:spPr>
          <a:xfrm>
            <a:off x="1578660" y="3755981"/>
            <a:ext cx="277397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Honest-Input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15076962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8A9701F-5EB6-7B12-8DA8-5081F2128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AEB261DF-E968-3209-9707-455773664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31" y="2800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544947-28AC-1B0B-7D12-4EFC8A7F3B0B}"/>
              </a:ext>
            </a:extLst>
          </p:cNvPr>
          <p:cNvSpPr txBox="1"/>
          <p:nvPr/>
        </p:nvSpPr>
        <p:spPr>
          <a:xfrm>
            <a:off x="1224784" y="1185523"/>
            <a:ext cx="277397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b="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Convex Validity</a:t>
            </a:r>
            <a:endParaRPr lang="en-US" sz="28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8A36D4-BD65-2385-7E29-2F1CF1380DA4}"/>
              </a:ext>
            </a:extLst>
          </p:cNvPr>
          <p:cNvSpPr txBox="1"/>
          <p:nvPr/>
        </p:nvSpPr>
        <p:spPr>
          <a:xfrm rot="18648046">
            <a:off x="174599" y="3325295"/>
            <a:ext cx="202296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Strong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29C332-CA18-18BE-0CBF-F673D4AB3558}"/>
              </a:ext>
            </a:extLst>
          </p:cNvPr>
          <p:cNvSpPr txBox="1"/>
          <p:nvPr/>
        </p:nvSpPr>
        <p:spPr>
          <a:xfrm rot="1020097">
            <a:off x="2777238" y="2978926"/>
            <a:ext cx="288901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Honest-Range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8044DC-2AC1-106F-1F76-3E7DA6A8B7A8}"/>
              </a:ext>
            </a:extLst>
          </p:cNvPr>
          <p:cNvSpPr txBox="1"/>
          <p:nvPr/>
        </p:nvSpPr>
        <p:spPr>
          <a:xfrm>
            <a:off x="6121884" y="1797484"/>
            <a:ext cx="194900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Weak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DDE7F-0CE5-C282-9D9F-6835C9648A77}"/>
              </a:ext>
            </a:extLst>
          </p:cNvPr>
          <p:cNvSpPr txBox="1"/>
          <p:nvPr/>
        </p:nvSpPr>
        <p:spPr>
          <a:xfrm>
            <a:off x="1578660" y="3755981"/>
            <a:ext cx="277397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Honest-Input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48842060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ED25580C-9780-5B13-3094-E9C976A4D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A693A765-DB5F-82D9-4F60-34042D9AA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31" y="2800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85C359-817F-BEEC-A8E9-EC187C1AA38C}"/>
              </a:ext>
            </a:extLst>
          </p:cNvPr>
          <p:cNvSpPr txBox="1"/>
          <p:nvPr/>
        </p:nvSpPr>
        <p:spPr>
          <a:xfrm>
            <a:off x="1224784" y="1185523"/>
            <a:ext cx="277397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b="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Convex Validity</a:t>
            </a:r>
            <a:endParaRPr lang="en-US" sz="28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69498-7FC9-B7C2-3F6A-2A32F3870FA5}"/>
              </a:ext>
            </a:extLst>
          </p:cNvPr>
          <p:cNvSpPr txBox="1"/>
          <p:nvPr/>
        </p:nvSpPr>
        <p:spPr>
          <a:xfrm rot="18648046">
            <a:off x="174599" y="3325295"/>
            <a:ext cx="202296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Strong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80CD42-7808-6AAD-D6B6-8BD3D3797513}"/>
              </a:ext>
            </a:extLst>
          </p:cNvPr>
          <p:cNvSpPr txBox="1"/>
          <p:nvPr/>
        </p:nvSpPr>
        <p:spPr>
          <a:xfrm rot="1020097">
            <a:off x="2777238" y="2978926"/>
            <a:ext cx="288901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Honest-Range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DE448-B508-80C1-1643-871D86A9F905}"/>
              </a:ext>
            </a:extLst>
          </p:cNvPr>
          <p:cNvSpPr txBox="1"/>
          <p:nvPr/>
        </p:nvSpPr>
        <p:spPr>
          <a:xfrm>
            <a:off x="6121884" y="1797484"/>
            <a:ext cx="194900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Weak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8B1C0F-05D2-ED8A-400B-9F5A52239EB1}"/>
              </a:ext>
            </a:extLst>
          </p:cNvPr>
          <p:cNvSpPr txBox="1"/>
          <p:nvPr/>
        </p:nvSpPr>
        <p:spPr>
          <a:xfrm>
            <a:off x="6112103" y="2420880"/>
            <a:ext cx="197669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Pareto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5BE2CD-65FC-81C4-AF56-75B4058FFB90}"/>
              </a:ext>
            </a:extLst>
          </p:cNvPr>
          <p:cNvSpPr txBox="1"/>
          <p:nvPr/>
        </p:nvSpPr>
        <p:spPr>
          <a:xfrm>
            <a:off x="6121884" y="3132303"/>
            <a:ext cx="196691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Median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EBCA4-B792-326B-0818-33DDA3A68426}"/>
              </a:ext>
            </a:extLst>
          </p:cNvPr>
          <p:cNvSpPr txBox="1"/>
          <p:nvPr/>
        </p:nvSpPr>
        <p:spPr>
          <a:xfrm>
            <a:off x="1578660" y="3755981"/>
            <a:ext cx="277397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Honest-Input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B6BF96-013C-1DA4-114A-6737840B1514}"/>
              </a:ext>
            </a:extLst>
          </p:cNvPr>
          <p:cNvSpPr txBox="1"/>
          <p:nvPr/>
        </p:nvSpPr>
        <p:spPr>
          <a:xfrm>
            <a:off x="6103971" y="3833040"/>
            <a:ext cx="196691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Voting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A1EF8D-4152-968C-11EB-E20943C44262}"/>
              </a:ext>
            </a:extLst>
          </p:cNvPr>
          <p:cNvSpPr txBox="1"/>
          <p:nvPr/>
        </p:nvSpPr>
        <p:spPr>
          <a:xfrm>
            <a:off x="6869893" y="4437576"/>
            <a:ext cx="534901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…</a:t>
            </a:r>
            <a:endParaRPr lang="en-US" sz="2000" b="1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67969874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FC99649B-5EA1-2400-A664-78A13EDC8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47F9A986-EE64-E664-B518-5EA35F907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31" y="2800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84C7A-20DA-1E36-8A84-DF71FD41F278}"/>
              </a:ext>
            </a:extLst>
          </p:cNvPr>
          <p:cNvSpPr txBox="1"/>
          <p:nvPr/>
        </p:nvSpPr>
        <p:spPr>
          <a:xfrm>
            <a:off x="1224784" y="1185523"/>
            <a:ext cx="277397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b="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Convex Validity</a:t>
            </a:r>
            <a:endParaRPr lang="en-US" sz="28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8CCF3-7544-4A37-EE47-D01A9083BC88}"/>
              </a:ext>
            </a:extLst>
          </p:cNvPr>
          <p:cNvSpPr txBox="1"/>
          <p:nvPr/>
        </p:nvSpPr>
        <p:spPr>
          <a:xfrm rot="18648046">
            <a:off x="174599" y="3325295"/>
            <a:ext cx="202296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Strong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14D2D3-C2A4-2ECE-6317-69F6ECB6D2F6}"/>
              </a:ext>
            </a:extLst>
          </p:cNvPr>
          <p:cNvSpPr txBox="1"/>
          <p:nvPr/>
        </p:nvSpPr>
        <p:spPr>
          <a:xfrm rot="1020097">
            <a:off x="2777238" y="2978926"/>
            <a:ext cx="288901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Honest-Range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8EFD71-BEFD-56C5-68E0-C77A6E6D6E57}"/>
              </a:ext>
            </a:extLst>
          </p:cNvPr>
          <p:cNvSpPr txBox="1"/>
          <p:nvPr/>
        </p:nvSpPr>
        <p:spPr>
          <a:xfrm>
            <a:off x="6121884" y="1797484"/>
            <a:ext cx="194900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Weak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86CF3B-5A9E-A8DE-3A30-81763FDB7513}"/>
              </a:ext>
            </a:extLst>
          </p:cNvPr>
          <p:cNvSpPr txBox="1"/>
          <p:nvPr/>
        </p:nvSpPr>
        <p:spPr>
          <a:xfrm>
            <a:off x="6112103" y="2420880"/>
            <a:ext cx="197669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Pareto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C64176-E63F-C486-0615-C071091E7838}"/>
              </a:ext>
            </a:extLst>
          </p:cNvPr>
          <p:cNvSpPr txBox="1"/>
          <p:nvPr/>
        </p:nvSpPr>
        <p:spPr>
          <a:xfrm>
            <a:off x="6121884" y="3132303"/>
            <a:ext cx="196691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Median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ECAB21-0C74-A33B-24FF-CE6C61A79AAE}"/>
              </a:ext>
            </a:extLst>
          </p:cNvPr>
          <p:cNvSpPr txBox="1"/>
          <p:nvPr/>
        </p:nvSpPr>
        <p:spPr>
          <a:xfrm>
            <a:off x="1578660" y="3755981"/>
            <a:ext cx="277397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Honest-Input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DAF014-15F9-87C4-5F06-CFE6109B163E}"/>
              </a:ext>
            </a:extLst>
          </p:cNvPr>
          <p:cNvSpPr txBox="1"/>
          <p:nvPr/>
        </p:nvSpPr>
        <p:spPr>
          <a:xfrm>
            <a:off x="6103971" y="3833040"/>
            <a:ext cx="196691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Voting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pic>
        <p:nvPicPr>
          <p:cNvPr id="14342" name="Picture 6" descr="Droplet">
            <a:extLst>
              <a:ext uri="{FF2B5EF4-FFF2-40B4-BE49-F238E27FC236}">
                <a16:creationId xmlns:a16="http://schemas.microsoft.com/office/drawing/2014/main" id="{4BBA3ABE-68BC-E2AA-74F1-8D1FE601E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720" y="799057"/>
            <a:ext cx="868624" cy="8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Droplet">
            <a:extLst>
              <a:ext uri="{FF2B5EF4-FFF2-40B4-BE49-F238E27FC236}">
                <a16:creationId xmlns:a16="http://schemas.microsoft.com/office/drawing/2014/main" id="{6DC4922C-3BED-CA14-8579-40FC54173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524" y="-58063"/>
            <a:ext cx="868624" cy="8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Droplet">
            <a:extLst>
              <a:ext uri="{FF2B5EF4-FFF2-40B4-BE49-F238E27FC236}">
                <a16:creationId xmlns:a16="http://schemas.microsoft.com/office/drawing/2014/main" id="{87959ABD-F179-262B-8C08-B37092C0F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836" y="546297"/>
            <a:ext cx="868624" cy="8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Black Question Mark Ornament">
            <a:extLst>
              <a:ext uri="{FF2B5EF4-FFF2-40B4-BE49-F238E27FC236}">
                <a16:creationId xmlns:a16="http://schemas.microsoft.com/office/drawing/2014/main" id="{B0ED136C-9CC3-056E-DFC9-E6B7C40D4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20" y="321441"/>
            <a:ext cx="1024535" cy="102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7B321AE-2265-6BD9-A2DC-82B00B164EBB}"/>
              </a:ext>
            </a:extLst>
          </p:cNvPr>
          <p:cNvSpPr txBox="1"/>
          <p:nvPr/>
        </p:nvSpPr>
        <p:spPr>
          <a:xfrm>
            <a:off x="6869893" y="4437576"/>
            <a:ext cx="534901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…</a:t>
            </a:r>
            <a:endParaRPr lang="en-US" sz="2000" b="1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8929129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6A393B7F-4954-8CF2-289E-C6A535A3E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2122AFB8-E9CA-91E5-6FA6-D322E31B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31" y="2800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53F996-DC60-37C9-83B6-9F07A9CDDBAB}"/>
              </a:ext>
            </a:extLst>
          </p:cNvPr>
          <p:cNvSpPr txBox="1"/>
          <p:nvPr/>
        </p:nvSpPr>
        <p:spPr>
          <a:xfrm>
            <a:off x="1224784" y="1185523"/>
            <a:ext cx="277397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b="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Convex Validity</a:t>
            </a:r>
            <a:endParaRPr lang="en-US" sz="28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A512A3-8308-CC3C-72E5-F63650262D0C}"/>
              </a:ext>
            </a:extLst>
          </p:cNvPr>
          <p:cNvSpPr txBox="1"/>
          <p:nvPr/>
        </p:nvSpPr>
        <p:spPr>
          <a:xfrm rot="18648046">
            <a:off x="174599" y="3325295"/>
            <a:ext cx="202296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Strong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9A30B-74A6-8B42-B61B-4FDC04B38CB0}"/>
              </a:ext>
            </a:extLst>
          </p:cNvPr>
          <p:cNvSpPr txBox="1"/>
          <p:nvPr/>
        </p:nvSpPr>
        <p:spPr>
          <a:xfrm rot="1020097">
            <a:off x="2777238" y="2978926"/>
            <a:ext cx="288901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Honest-Range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52DAC7-3560-4997-1A0C-CF49D1E63472}"/>
              </a:ext>
            </a:extLst>
          </p:cNvPr>
          <p:cNvSpPr txBox="1"/>
          <p:nvPr/>
        </p:nvSpPr>
        <p:spPr>
          <a:xfrm>
            <a:off x="6121884" y="1797484"/>
            <a:ext cx="194900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Weak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6581B-09F3-E628-5065-B35FA85BFBC9}"/>
              </a:ext>
            </a:extLst>
          </p:cNvPr>
          <p:cNvSpPr txBox="1"/>
          <p:nvPr/>
        </p:nvSpPr>
        <p:spPr>
          <a:xfrm>
            <a:off x="6112103" y="2420880"/>
            <a:ext cx="197669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Pareto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F72F7B-A35C-2052-22A2-AC1660B3DD05}"/>
              </a:ext>
            </a:extLst>
          </p:cNvPr>
          <p:cNvSpPr txBox="1"/>
          <p:nvPr/>
        </p:nvSpPr>
        <p:spPr>
          <a:xfrm>
            <a:off x="6121884" y="3132303"/>
            <a:ext cx="196691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Median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72212-8700-ED46-80E5-1692766289C3}"/>
              </a:ext>
            </a:extLst>
          </p:cNvPr>
          <p:cNvSpPr txBox="1"/>
          <p:nvPr/>
        </p:nvSpPr>
        <p:spPr>
          <a:xfrm>
            <a:off x="1578660" y="3755981"/>
            <a:ext cx="277397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Honest-Input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1A6A2F-E235-40EF-69A5-66B47650C8D5}"/>
              </a:ext>
            </a:extLst>
          </p:cNvPr>
          <p:cNvSpPr txBox="1"/>
          <p:nvPr/>
        </p:nvSpPr>
        <p:spPr>
          <a:xfrm>
            <a:off x="6103971" y="3833040"/>
            <a:ext cx="196691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Voting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pic>
        <p:nvPicPr>
          <p:cNvPr id="14342" name="Picture 6" descr="Droplet">
            <a:extLst>
              <a:ext uri="{FF2B5EF4-FFF2-40B4-BE49-F238E27FC236}">
                <a16:creationId xmlns:a16="http://schemas.microsoft.com/office/drawing/2014/main" id="{748CE313-DC5D-CFE7-7F04-4B24792F2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720" y="799057"/>
            <a:ext cx="868624" cy="8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Droplet">
            <a:extLst>
              <a:ext uri="{FF2B5EF4-FFF2-40B4-BE49-F238E27FC236}">
                <a16:creationId xmlns:a16="http://schemas.microsoft.com/office/drawing/2014/main" id="{0EB92545-721C-3F36-6581-8856D1BC2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524" y="-58063"/>
            <a:ext cx="868624" cy="8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Droplet">
            <a:extLst>
              <a:ext uri="{FF2B5EF4-FFF2-40B4-BE49-F238E27FC236}">
                <a16:creationId xmlns:a16="http://schemas.microsoft.com/office/drawing/2014/main" id="{A949B297-5684-CF0E-0AA5-ED9CA4763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836" y="546297"/>
            <a:ext cx="868624" cy="8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Black Question Mark Ornament">
            <a:extLst>
              <a:ext uri="{FF2B5EF4-FFF2-40B4-BE49-F238E27FC236}">
                <a16:creationId xmlns:a16="http://schemas.microsoft.com/office/drawing/2014/main" id="{0E1D2A28-C479-1B69-FA78-8E0095C4D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20" y="321441"/>
            <a:ext cx="1024535" cy="102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138901-F6B1-E7DA-ED4F-5923046F7DFA}"/>
              </a:ext>
            </a:extLst>
          </p:cNvPr>
          <p:cNvSpPr txBox="1"/>
          <p:nvPr/>
        </p:nvSpPr>
        <p:spPr>
          <a:xfrm>
            <a:off x="6869893" y="4437576"/>
            <a:ext cx="534901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…</a:t>
            </a:r>
            <a:endParaRPr lang="en-US" sz="2000" b="1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24" name="Google Shape;379;p32">
            <a:extLst>
              <a:ext uri="{FF2B5EF4-FFF2-40B4-BE49-F238E27FC236}">
                <a16:creationId xmlns:a16="http://schemas.microsoft.com/office/drawing/2014/main" id="{D8DE63DB-98E8-C11B-BB40-F37D75698D70}"/>
              </a:ext>
            </a:extLst>
          </p:cNvPr>
          <p:cNvSpPr txBox="1"/>
          <p:nvPr/>
        </p:nvSpPr>
        <p:spPr>
          <a:xfrm>
            <a:off x="7186131" y="4291397"/>
            <a:ext cx="176951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1">
              <a:lnSpc>
                <a:spcPct val="150000"/>
              </a:lnSpc>
            </a:pPr>
            <a:r>
              <a:rPr lang="en-US" sz="2200" b="1" dirty="0">
                <a:solidFill>
                  <a:schemeClr val="tx1"/>
                </a:solidFill>
              </a:rPr>
              <a:t>arXiv’24</a:t>
            </a:r>
          </a:p>
        </p:txBody>
      </p:sp>
    </p:spTree>
    <p:extLst>
      <p:ext uri="{BB962C8B-B14F-4D97-AF65-F5344CB8AC3E}">
        <p14:creationId xmlns:p14="http://schemas.microsoft.com/office/powerpoint/2010/main" val="71103011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7AA68B9-1DC1-5194-D902-1C630C5E6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0ABC068D-713B-DB0E-CA14-DCCB76E3F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31" y="2800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FDB2FE-0F8D-BDE2-08C7-32D1FE2A6DC5}"/>
              </a:ext>
            </a:extLst>
          </p:cNvPr>
          <p:cNvSpPr txBox="1"/>
          <p:nvPr/>
        </p:nvSpPr>
        <p:spPr>
          <a:xfrm>
            <a:off x="1224784" y="1185523"/>
            <a:ext cx="277397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b="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Convex Validity</a:t>
            </a:r>
            <a:endParaRPr lang="en-US" sz="28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56328-8E0B-FC0D-BC79-047CC8441871}"/>
              </a:ext>
            </a:extLst>
          </p:cNvPr>
          <p:cNvSpPr txBox="1"/>
          <p:nvPr/>
        </p:nvSpPr>
        <p:spPr>
          <a:xfrm rot="18648046">
            <a:off x="174599" y="3325295"/>
            <a:ext cx="202296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Strong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B087D-4FFB-2920-0399-6A1B547B9602}"/>
              </a:ext>
            </a:extLst>
          </p:cNvPr>
          <p:cNvSpPr txBox="1"/>
          <p:nvPr/>
        </p:nvSpPr>
        <p:spPr>
          <a:xfrm rot="1020097">
            <a:off x="2777238" y="2978926"/>
            <a:ext cx="288901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Honest-Range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73349-8E5D-91A4-9AD4-E6BE48B17D50}"/>
              </a:ext>
            </a:extLst>
          </p:cNvPr>
          <p:cNvSpPr txBox="1"/>
          <p:nvPr/>
        </p:nvSpPr>
        <p:spPr>
          <a:xfrm>
            <a:off x="6121884" y="1797484"/>
            <a:ext cx="194900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Weak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039DD7-1E9C-1161-976E-2F60D66AC12B}"/>
              </a:ext>
            </a:extLst>
          </p:cNvPr>
          <p:cNvSpPr txBox="1"/>
          <p:nvPr/>
        </p:nvSpPr>
        <p:spPr>
          <a:xfrm>
            <a:off x="6112103" y="2420880"/>
            <a:ext cx="197669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Pareto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92288C-14E1-5CFA-364D-65A76F51AB38}"/>
              </a:ext>
            </a:extLst>
          </p:cNvPr>
          <p:cNvSpPr txBox="1"/>
          <p:nvPr/>
        </p:nvSpPr>
        <p:spPr>
          <a:xfrm>
            <a:off x="6121884" y="3132303"/>
            <a:ext cx="196691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Median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EA8841-039D-03FB-41D8-67898A5ABB3F}"/>
              </a:ext>
            </a:extLst>
          </p:cNvPr>
          <p:cNvSpPr txBox="1"/>
          <p:nvPr/>
        </p:nvSpPr>
        <p:spPr>
          <a:xfrm>
            <a:off x="1578660" y="3755981"/>
            <a:ext cx="277397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Honest-Input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ED858D-EEE6-0F19-5237-5D1D84A59983}"/>
              </a:ext>
            </a:extLst>
          </p:cNvPr>
          <p:cNvSpPr txBox="1"/>
          <p:nvPr/>
        </p:nvSpPr>
        <p:spPr>
          <a:xfrm>
            <a:off x="6103971" y="3833040"/>
            <a:ext cx="196691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Voting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pic>
        <p:nvPicPr>
          <p:cNvPr id="14342" name="Picture 6" descr="Droplet">
            <a:extLst>
              <a:ext uri="{FF2B5EF4-FFF2-40B4-BE49-F238E27FC236}">
                <a16:creationId xmlns:a16="http://schemas.microsoft.com/office/drawing/2014/main" id="{05338FF5-2A3A-4EEE-8962-4433C5291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720" y="799057"/>
            <a:ext cx="868624" cy="8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Droplet">
            <a:extLst>
              <a:ext uri="{FF2B5EF4-FFF2-40B4-BE49-F238E27FC236}">
                <a16:creationId xmlns:a16="http://schemas.microsoft.com/office/drawing/2014/main" id="{51EE3143-A7DE-B8CA-D626-27474B732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524" y="-58063"/>
            <a:ext cx="868624" cy="8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Droplet">
            <a:extLst>
              <a:ext uri="{FF2B5EF4-FFF2-40B4-BE49-F238E27FC236}">
                <a16:creationId xmlns:a16="http://schemas.microsoft.com/office/drawing/2014/main" id="{53D81A36-684F-3229-02F1-EA948DF21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836" y="546297"/>
            <a:ext cx="868624" cy="8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Black Question Mark Ornament">
            <a:extLst>
              <a:ext uri="{FF2B5EF4-FFF2-40B4-BE49-F238E27FC236}">
                <a16:creationId xmlns:a16="http://schemas.microsoft.com/office/drawing/2014/main" id="{8E2B98C6-AEBA-9203-FCD4-9F1011F07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20" y="321441"/>
            <a:ext cx="1024535" cy="102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379;p32">
            <a:extLst>
              <a:ext uri="{FF2B5EF4-FFF2-40B4-BE49-F238E27FC236}">
                <a16:creationId xmlns:a16="http://schemas.microsoft.com/office/drawing/2014/main" id="{76B99CAD-09C9-AEEC-231B-3D43EC652BC8}"/>
              </a:ext>
            </a:extLst>
          </p:cNvPr>
          <p:cNvSpPr txBox="1"/>
          <p:nvPr/>
        </p:nvSpPr>
        <p:spPr>
          <a:xfrm>
            <a:off x="2672731" y="5245200"/>
            <a:ext cx="4275556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1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Approximate Agreement?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9C0138-F826-7844-F779-12462BDD548F}"/>
              </a:ext>
            </a:extLst>
          </p:cNvPr>
          <p:cNvSpPr txBox="1"/>
          <p:nvPr/>
        </p:nvSpPr>
        <p:spPr>
          <a:xfrm>
            <a:off x="6869893" y="4437576"/>
            <a:ext cx="534901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…</a:t>
            </a:r>
            <a:endParaRPr lang="en-US" sz="2000" b="1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24" name="Google Shape;379;p32">
            <a:extLst>
              <a:ext uri="{FF2B5EF4-FFF2-40B4-BE49-F238E27FC236}">
                <a16:creationId xmlns:a16="http://schemas.microsoft.com/office/drawing/2014/main" id="{716D6948-458E-7BBD-CDF0-B4068C80ABC2}"/>
              </a:ext>
            </a:extLst>
          </p:cNvPr>
          <p:cNvSpPr txBox="1"/>
          <p:nvPr/>
        </p:nvSpPr>
        <p:spPr>
          <a:xfrm>
            <a:off x="7186131" y="4291397"/>
            <a:ext cx="176951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1">
              <a:lnSpc>
                <a:spcPct val="150000"/>
              </a:lnSpc>
            </a:pPr>
            <a:r>
              <a:rPr lang="en-US" sz="2200" b="1" dirty="0">
                <a:solidFill>
                  <a:schemeClr val="tx1"/>
                </a:solidFill>
              </a:rPr>
              <a:t>arXiv’24</a:t>
            </a:r>
          </a:p>
        </p:txBody>
      </p:sp>
    </p:spTree>
    <p:extLst>
      <p:ext uri="{BB962C8B-B14F-4D97-AF65-F5344CB8AC3E}">
        <p14:creationId xmlns:p14="http://schemas.microsoft.com/office/powerpoint/2010/main" val="105093181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82FC5C7E-3C28-C151-BF17-A972E3DE2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F72AC329-45FF-A672-1CCD-E4BF4E20B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31" y="2800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5DD393-769D-CF82-D04B-29D9E4B0775D}"/>
              </a:ext>
            </a:extLst>
          </p:cNvPr>
          <p:cNvSpPr txBox="1"/>
          <p:nvPr/>
        </p:nvSpPr>
        <p:spPr>
          <a:xfrm>
            <a:off x="1224784" y="1185523"/>
            <a:ext cx="277397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b="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Convex Validity</a:t>
            </a:r>
            <a:endParaRPr lang="en-US" sz="28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38E05-2D7F-9D3D-5F4A-D3C2F12857AB}"/>
              </a:ext>
            </a:extLst>
          </p:cNvPr>
          <p:cNvSpPr txBox="1"/>
          <p:nvPr/>
        </p:nvSpPr>
        <p:spPr>
          <a:xfrm rot="18648046">
            <a:off x="174599" y="3325295"/>
            <a:ext cx="202296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Strong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37AE7-0C07-180B-D4BA-8933E96DF278}"/>
              </a:ext>
            </a:extLst>
          </p:cNvPr>
          <p:cNvSpPr txBox="1"/>
          <p:nvPr/>
        </p:nvSpPr>
        <p:spPr>
          <a:xfrm rot="1020097">
            <a:off x="2777238" y="2978926"/>
            <a:ext cx="288901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Honest-Range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2AE059-E1C3-8ACB-5FF7-3FBA1AF781AF}"/>
              </a:ext>
            </a:extLst>
          </p:cNvPr>
          <p:cNvSpPr txBox="1"/>
          <p:nvPr/>
        </p:nvSpPr>
        <p:spPr>
          <a:xfrm>
            <a:off x="6121884" y="1797484"/>
            <a:ext cx="194900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Weak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FEB694-C7C9-C3EA-F17E-A9A204A64B95}"/>
              </a:ext>
            </a:extLst>
          </p:cNvPr>
          <p:cNvSpPr txBox="1"/>
          <p:nvPr/>
        </p:nvSpPr>
        <p:spPr>
          <a:xfrm>
            <a:off x="6112103" y="2420880"/>
            <a:ext cx="197669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Pareto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88F57-81F6-ABF2-4CD2-E9986295C382}"/>
              </a:ext>
            </a:extLst>
          </p:cNvPr>
          <p:cNvSpPr txBox="1"/>
          <p:nvPr/>
        </p:nvSpPr>
        <p:spPr>
          <a:xfrm>
            <a:off x="6121884" y="3132303"/>
            <a:ext cx="196691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Median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A27DA-FA08-1564-0453-B078238EFF35}"/>
              </a:ext>
            </a:extLst>
          </p:cNvPr>
          <p:cNvSpPr txBox="1"/>
          <p:nvPr/>
        </p:nvSpPr>
        <p:spPr>
          <a:xfrm>
            <a:off x="1578660" y="3755981"/>
            <a:ext cx="277397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Honest-Input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64B79C-9263-876E-0DE2-D6098E0B35F6}"/>
              </a:ext>
            </a:extLst>
          </p:cNvPr>
          <p:cNvSpPr txBox="1"/>
          <p:nvPr/>
        </p:nvSpPr>
        <p:spPr>
          <a:xfrm>
            <a:off x="6103971" y="3833040"/>
            <a:ext cx="196691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Voting</a:t>
            </a:r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2000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Validity</a:t>
            </a:r>
            <a:endParaRPr lang="en-US" sz="2000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pic>
        <p:nvPicPr>
          <p:cNvPr id="14342" name="Picture 6" descr="Droplet">
            <a:extLst>
              <a:ext uri="{FF2B5EF4-FFF2-40B4-BE49-F238E27FC236}">
                <a16:creationId xmlns:a16="http://schemas.microsoft.com/office/drawing/2014/main" id="{7E4ACEAC-0AE0-46AE-2676-1A3E857DA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720" y="799057"/>
            <a:ext cx="868624" cy="8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Droplet">
            <a:extLst>
              <a:ext uri="{FF2B5EF4-FFF2-40B4-BE49-F238E27FC236}">
                <a16:creationId xmlns:a16="http://schemas.microsoft.com/office/drawing/2014/main" id="{CAB9FAFD-FE47-A98F-D8CF-B366233D6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524" y="-58063"/>
            <a:ext cx="868624" cy="8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Droplet">
            <a:extLst>
              <a:ext uri="{FF2B5EF4-FFF2-40B4-BE49-F238E27FC236}">
                <a16:creationId xmlns:a16="http://schemas.microsoft.com/office/drawing/2014/main" id="{D9180BC0-F917-38FF-8D89-9D3C4BDBB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836" y="546297"/>
            <a:ext cx="868624" cy="8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Black Question Mark Ornament">
            <a:extLst>
              <a:ext uri="{FF2B5EF4-FFF2-40B4-BE49-F238E27FC236}">
                <a16:creationId xmlns:a16="http://schemas.microsoft.com/office/drawing/2014/main" id="{2B0F341B-7DA8-DD33-B27A-813AA6FD6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20" y="321441"/>
            <a:ext cx="1024535" cy="102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379;p32">
            <a:extLst>
              <a:ext uri="{FF2B5EF4-FFF2-40B4-BE49-F238E27FC236}">
                <a16:creationId xmlns:a16="http://schemas.microsoft.com/office/drawing/2014/main" id="{F894BFB4-06AA-ED8D-CC4E-669649DA2280}"/>
              </a:ext>
            </a:extLst>
          </p:cNvPr>
          <p:cNvSpPr txBox="1"/>
          <p:nvPr/>
        </p:nvSpPr>
        <p:spPr>
          <a:xfrm>
            <a:off x="2672731" y="5245200"/>
            <a:ext cx="4275556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1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Approximate Agreement?</a:t>
            </a:r>
          </a:p>
          <a:p>
            <a:pPr marL="457200" lvl="1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Other adversaries?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2EE910-991F-20D6-1583-143CD6C2EBD6}"/>
              </a:ext>
            </a:extLst>
          </p:cNvPr>
          <p:cNvSpPr txBox="1"/>
          <p:nvPr/>
        </p:nvSpPr>
        <p:spPr>
          <a:xfrm>
            <a:off x="6869893" y="4437576"/>
            <a:ext cx="534901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000" b="1" dirty="0">
                <a:solidFill>
                  <a:srgbClr val="C00000"/>
                </a:solidFill>
                <a:ea typeface="Roboto Slab"/>
                <a:cs typeface="Roboto Slab"/>
                <a:sym typeface="Roboto Slab"/>
              </a:rPr>
              <a:t>…</a:t>
            </a:r>
            <a:endParaRPr lang="en-US" sz="2000" b="1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24" name="Google Shape;379;p32">
            <a:extLst>
              <a:ext uri="{FF2B5EF4-FFF2-40B4-BE49-F238E27FC236}">
                <a16:creationId xmlns:a16="http://schemas.microsoft.com/office/drawing/2014/main" id="{AB398546-EBB9-82AE-350B-A08EDE7E6851}"/>
              </a:ext>
            </a:extLst>
          </p:cNvPr>
          <p:cNvSpPr txBox="1"/>
          <p:nvPr/>
        </p:nvSpPr>
        <p:spPr>
          <a:xfrm>
            <a:off x="7186131" y="4291397"/>
            <a:ext cx="176951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1">
              <a:lnSpc>
                <a:spcPct val="150000"/>
              </a:lnSpc>
            </a:pPr>
            <a:r>
              <a:rPr lang="en-US" sz="2200" b="1" dirty="0">
                <a:solidFill>
                  <a:schemeClr val="tx1"/>
                </a:solidFill>
              </a:rPr>
              <a:t>arXiv’24</a:t>
            </a:r>
          </a:p>
        </p:txBody>
      </p:sp>
    </p:spTree>
    <p:extLst>
      <p:ext uri="{BB962C8B-B14F-4D97-AF65-F5344CB8AC3E}">
        <p14:creationId xmlns:p14="http://schemas.microsoft.com/office/powerpoint/2010/main" val="121486812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8"/>
          <p:cNvSpPr txBox="1">
            <a:spLocks noGrp="1"/>
          </p:cNvSpPr>
          <p:nvPr>
            <p:ph type="ctrTitle" idx="4294967295"/>
          </p:nvPr>
        </p:nvSpPr>
        <p:spPr>
          <a:xfrm>
            <a:off x="0" y="434975"/>
            <a:ext cx="7772400" cy="1546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 dirty="0"/>
              <a:t>Hope you enjoyed</a:t>
            </a:r>
            <a:r>
              <a:rPr lang="en" sz="6000" b="1" dirty="0"/>
              <a:t>!</a:t>
            </a:r>
            <a:endParaRPr sz="6000" b="1" dirty="0"/>
          </a:p>
        </p:txBody>
      </p:sp>
      <p:pic>
        <p:nvPicPr>
          <p:cNvPr id="6146" name="Picture 2" descr="Spanish Red Wine: Ageing terms | theCoWine">
            <a:extLst>
              <a:ext uri="{FF2B5EF4-FFF2-40B4-BE49-F238E27FC236}">
                <a16:creationId xmlns:a16="http://schemas.microsoft.com/office/drawing/2014/main" id="{A521197C-8F8B-828D-EEDD-1A00E672D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2487"/>
            <a:ext cx="9144000" cy="261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D56DBBC7-6A6B-69A3-4776-A3905ACCB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A4944F14-6420-1EA6-8904-1FB28257A0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Meaningful Outputs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809C714-F2C1-8AE5-49E5-72CCA0A4F388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7706788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809C714-F2C1-8AE5-49E5-72CCA0A4F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7706788" cy="5385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551192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>
          <a:extLst>
            <a:ext uri="{FF2B5EF4-FFF2-40B4-BE49-F238E27FC236}">
              <a16:creationId xmlns:a16="http://schemas.microsoft.com/office/drawing/2014/main" id="{15FADCC6-1557-5F3A-E235-82C9E3193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8">
            <a:extLst>
              <a:ext uri="{FF2B5EF4-FFF2-40B4-BE49-F238E27FC236}">
                <a16:creationId xmlns:a16="http://schemas.microsoft.com/office/drawing/2014/main" id="{4C927095-CBF4-C033-D481-962B4C24DB4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0" y="434975"/>
            <a:ext cx="7772400" cy="1546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 dirty="0"/>
              <a:t>Hope you enjoyed</a:t>
            </a:r>
            <a:r>
              <a:rPr lang="en" sz="6000" b="1" dirty="0"/>
              <a:t>!</a:t>
            </a:r>
            <a:endParaRPr sz="6000" b="1" dirty="0"/>
          </a:p>
        </p:txBody>
      </p:sp>
      <p:pic>
        <p:nvPicPr>
          <p:cNvPr id="1026" name="Picture 2" descr="BLACK AND WHITE CHECKERED - DOG BOW TIE BY DAPPER DEXTER – Dapper Dexter">
            <a:extLst>
              <a:ext uri="{FF2B5EF4-FFF2-40B4-BE49-F238E27FC236}">
                <a16:creationId xmlns:a16="http://schemas.microsoft.com/office/drawing/2014/main" id="{C0A0FA36-1599-453E-DBBC-AE2E1CB40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981648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Spanish Red Wine: Ageing terms | theCoWine">
            <a:extLst>
              <a:ext uri="{FF2B5EF4-FFF2-40B4-BE49-F238E27FC236}">
                <a16:creationId xmlns:a16="http://schemas.microsoft.com/office/drawing/2014/main" id="{1DA9DF18-FE0C-F1FB-D13D-D01ECAB92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44975"/>
            <a:ext cx="9144000" cy="261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018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0FD985A2-1090-766D-3E48-4153B5FD1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0DC6BFB6-665E-E72A-1455-25A92DADDF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Meaningful Outputs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AF07FEE0-6003-5074-157F-2233FE6072C4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7706788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(general purpose)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AF07FEE0-6003-5074-157F-2233FE607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7706788" cy="538579"/>
              </a:xfrm>
              <a:prstGeom prst="rect">
                <a:avLst/>
              </a:prstGeom>
              <a:blipFill>
                <a:blip r:embed="rId3"/>
                <a:stretch>
                  <a:fillRect b="-170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809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FCF7AC49-AAAC-E2EF-59E4-A79DA1367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F7502479-204D-B74E-EE2A-4F38095FB6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Meaningful Outputs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306D4868-FAFC-6D72-0A29-4B65F07D8B79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7706788" cy="1246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(general purpose)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Strong Validity: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If all </a:t>
                </a:r>
                <a:r>
                  <a:rPr lang="en-US" sz="2300" dirty="0" err="1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honests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have the same input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, then the output is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 = 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(otherwise no constraints).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306D4868-FAFC-6D72-0A29-4B65F07D8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7706788" cy="1246465"/>
              </a:xfrm>
              <a:prstGeom prst="rect">
                <a:avLst/>
              </a:prstGeom>
              <a:blipFill>
                <a:blip r:embed="rId3"/>
                <a:stretch>
                  <a:fillRect l="-949" b="-63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8192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1546024" y="2034925"/>
            <a:ext cx="7597975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1.</a:t>
            </a:r>
            <a:endParaRPr lang="en-GB" sz="6000" dirty="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Why Convex Consensus?</a:t>
            </a:r>
          </a:p>
        </p:txBody>
      </p:sp>
      <p:sp>
        <p:nvSpPr>
          <p:cNvPr id="57" name="Google Shape;57;p13"/>
          <p:cNvSpPr txBox="1"/>
          <p:nvPr/>
        </p:nvSpPr>
        <p:spPr>
          <a:xfrm>
            <a:off x="1546025" y="3581425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(Almost) everything is convex if you believe!</a:t>
            </a:r>
            <a:endParaRPr sz="2500" b="1" dirty="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0A23539-DAD3-2569-E3A1-F0A49F069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E81B767D-9145-0B98-496C-F0C7E32D27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Meaningful Outputs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A03B3DBF-5342-F9D9-15A8-C66095A2C522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7706788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(general purpose)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Strong Validity: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If all </a:t>
                </a:r>
                <a:r>
                  <a:rPr lang="en-US" sz="2300" dirty="0" err="1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honests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have the same input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, then the output is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 = 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(otherwise no constraints).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Honest-Input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the input of an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party. 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A03B3DBF-5342-F9D9-15A8-C66095A2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7706788" cy="1600408"/>
              </a:xfrm>
              <a:prstGeom prst="rect">
                <a:avLst/>
              </a:prstGeom>
              <a:blipFill>
                <a:blip r:embed="rId3"/>
                <a:stretch>
                  <a:fillRect l="-949" b="-45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887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66343B7B-36C6-D50B-1E1C-0248CA34B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AC00F32A-E1F9-908B-11BC-520EA99166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Meaningful Outputs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D101651-EB80-7358-BAB4-64D8E2F6F123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7706788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(general purpose)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Strong Validity: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If all </a:t>
                </a:r>
                <a:r>
                  <a:rPr lang="en-US" sz="2300" dirty="0" err="1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honests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have the same input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, then the output is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 = 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(otherwise no constraints).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Honest-Input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the input of an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party. 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ℝ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endParaRPr lang="en-US" sz="2300" dirty="0">
                  <a:solidFill>
                    <a:srgbClr val="00B0F0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D101651-EB80-7358-BAB4-64D8E2F6F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7706788" cy="2662237"/>
              </a:xfrm>
              <a:prstGeom prst="rect">
                <a:avLst/>
              </a:prstGeom>
              <a:blipFill>
                <a:blip r:embed="rId3"/>
                <a:stretch>
                  <a:fillRect l="-9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406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5C77E798-5DDE-83E6-98F3-7C1F88B11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42F071E6-C847-4FE2-CA3A-F3F5EDB37D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Meaningful Outputs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729B407-F3AF-317E-97CF-AEAC6E443D39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7706788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(general purpose)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Strong Validity: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If all </a:t>
                </a:r>
                <a:r>
                  <a:rPr lang="en-US" sz="2300" dirty="0" err="1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honests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have the same input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, then the output is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 = 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(otherwise no constraints).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Honest-Input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the input of an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party. 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ℝ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(temperature, altitude, price)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729B407-F3AF-317E-97CF-AEAC6E443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7706788" cy="2662237"/>
              </a:xfrm>
              <a:prstGeom prst="rect">
                <a:avLst/>
              </a:prstGeom>
              <a:blipFill>
                <a:blip r:embed="rId3"/>
                <a:stretch>
                  <a:fillRect l="-949" b="-2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079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D18FC7B3-F27A-E078-AA42-86D9C6652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53D0E707-E0A0-43ED-459F-AAAD75ED04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Meaningful Outputs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29E83F7-458C-B223-1DCF-9EB9D4178E5E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7706788" cy="3370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(general purpose)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Strong Validity: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If all </a:t>
                </a:r>
                <a:r>
                  <a:rPr lang="en-US" sz="2300" dirty="0" err="1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honests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have the same input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, then the output is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 = 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(otherwise no constraints).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Honest-Input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the input of an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party. 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ℝ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(temperature, altitude, price)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b="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Honest-Range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between the smallest and largest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inputs.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29E83F7-458C-B223-1DCF-9EB9D4178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7706788" cy="3370123"/>
              </a:xfrm>
              <a:prstGeom prst="rect">
                <a:avLst/>
              </a:prstGeom>
              <a:blipFill>
                <a:blip r:embed="rId3"/>
                <a:stretch>
                  <a:fillRect l="-949" b="-18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592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81CF075-BB2C-D0AA-B621-56F9C49F0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80349CA1-9B52-B604-14B2-12D47B798B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Meaningful Outputs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A7588BED-4555-D93E-97C8-8CF449BA3945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7706788" cy="4431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(general purpose)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Strong Validity: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If all </a:t>
                </a:r>
                <a:r>
                  <a:rPr lang="en-US" sz="2300" dirty="0" err="1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honests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have the same input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, then the output is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 = 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(otherwise no constraints).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Honest-Input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the input of an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party. 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ℝ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(temperature, altitude, price)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b="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Honest-Range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between the smallest and largest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inputs.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bg1"/>
                    </a:solidFill>
                    <a:ea typeface="Roboto Slab"/>
                    <a:cs typeface="Roboto Slab"/>
                    <a:sym typeface="Roboto Slab"/>
                  </a:rPr>
                  <a:t>(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A7588BED-4555-D93E-97C8-8CF449BA3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7706788" cy="4431952"/>
              </a:xfrm>
              <a:prstGeom prst="rect">
                <a:avLst/>
              </a:prstGeom>
              <a:blipFill>
                <a:blip r:embed="rId3"/>
                <a:stretch>
                  <a:fillRect l="-949" b="-11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286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AF282CA-60E6-468F-6695-EFB605E0B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F99219D8-2CDF-B18C-0864-CCBD836C5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Meaningful Outputs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0360B38-8AA2-32E7-452D-ACB48AA85EBF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7706788" cy="4431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(general purpose)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Strong Validity: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If all </a:t>
                </a:r>
                <a:r>
                  <a:rPr lang="en-US" sz="2300" dirty="0" err="1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honests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have the same input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, then the output is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 = 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(otherwise no constraints).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Honest-Input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the input of an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party. 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ℝ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(temperature, altitude, price)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b="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Honest-Range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between the smallest and largest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inputs.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(meeting point on a map)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0360B38-8AA2-32E7-452D-ACB48AA85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7706788" cy="4431952"/>
              </a:xfrm>
              <a:prstGeom prst="rect">
                <a:avLst/>
              </a:prstGeom>
              <a:blipFill>
                <a:blip r:embed="rId3"/>
                <a:stretch>
                  <a:fillRect l="-949" b="-11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996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AE23604-FC44-ED2E-B4BA-E295C76CF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B50497CE-9191-1CE6-969D-B14613B3E9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Meaningful Outputs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4030972-B04A-EDA4-0187-33EC32B8C22F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7706788" cy="4785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(general purpose)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Strong Validity: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If all </a:t>
                </a:r>
                <a:r>
                  <a:rPr lang="en-US" sz="2300" dirty="0" err="1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honests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have the same input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, then the output is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 = 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(otherwise no constraints).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Honest-Input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the input of an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party. 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ℝ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(temperature, altitude, price)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b="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Honest-Range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between the smallest and largest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inputs.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(meeting point on a map)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b="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Convex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in the convex hull of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inputs.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4030972-B04A-EDA4-0187-33EC32B8C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7706788" cy="4785895"/>
              </a:xfrm>
              <a:prstGeom prst="rect">
                <a:avLst/>
              </a:prstGeom>
              <a:blipFill>
                <a:blip r:embed="rId3"/>
                <a:stretch>
                  <a:fillRect l="-949" r="-1108" b="-1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074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2F2C999-401B-5D40-950C-69ED41EED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8EE1667D-3358-7995-E29D-6DC7C88065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Meaningful Outputs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809E19E-96EA-2C4D-D221-2F1BC2F32F29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7706788" cy="4785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(general purpose)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Strong Validity: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If all </a:t>
                </a:r>
                <a:r>
                  <a:rPr lang="en-US" sz="2300" dirty="0" err="1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honests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have the same input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, then the output is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 = 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(otherwise no constraints).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Honest-Input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the input of an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party. 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ℝ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(temperature, altitude, price)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b="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Honest-Range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between the smallest and largest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inputs.</a:t>
                </a:r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∈</m:t>
                    </m:r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(meeting point on a map)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b="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Convex Validity: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b="1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is in the convex hull of </a:t>
                </a:r>
                <a:r>
                  <a:rPr lang="en-US" sz="2300" b="0" dirty="0">
                    <a:solidFill>
                      <a:srgbClr val="00B050"/>
                    </a:solidFill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lang="en-US" sz="2300" b="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inputs.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809E19E-96EA-2C4D-D221-2F1BC2F32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7706788" cy="4785895"/>
              </a:xfrm>
              <a:prstGeom prst="rect">
                <a:avLst/>
              </a:prstGeom>
              <a:blipFill>
                <a:blip r:embed="rId3"/>
                <a:stretch>
                  <a:fillRect l="-949" r="-1108" b="-1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Free lens zoom magnify vector">
            <a:extLst>
              <a:ext uri="{FF2B5EF4-FFF2-40B4-BE49-F238E27FC236}">
                <a16:creationId xmlns:a16="http://schemas.microsoft.com/office/drawing/2014/main" id="{8C55D6F6-8D49-4FAA-E330-7B3FE2B48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615" y="4929949"/>
            <a:ext cx="1053335" cy="106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14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B1894C6F-4F60-65AB-881D-8C1B5F04D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EB8C6E32-638E-BD3D-F61D-E723E4ABE8A9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/>
                  <a:t>Convex Validity </a:t>
                </a:r>
                <a:r>
                  <a:rPr lang="en-US" sz="3600" b="1" dirty="0">
                    <a:solidFill>
                      <a:srgbClr val="0091EA"/>
                    </a:solidFill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3600" b="1" dirty="0"/>
                  <a:t> 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EB8C6E32-638E-BD3D-F61D-E723E4ABE8A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l="-2261"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1CF3BAB-2E15-B329-CC12-8100A955A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47" y="1439800"/>
            <a:ext cx="5924164" cy="371848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C248AF-BE44-0545-75FA-35BBD70ECE58}"/>
              </a:ext>
            </a:extLst>
          </p:cNvPr>
          <p:cNvSpPr/>
          <p:nvPr/>
        </p:nvSpPr>
        <p:spPr>
          <a:xfrm>
            <a:off x="6569044" y="316102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47.3762684</a:t>
            </a:r>
          </a:p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8.5459014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8484A1-70B7-A404-C66A-E6CAC9941E3B}"/>
              </a:ext>
            </a:extLst>
          </p:cNvPr>
          <p:cNvSpPr/>
          <p:nvPr/>
        </p:nvSpPr>
        <p:spPr>
          <a:xfrm>
            <a:off x="5581579" y="277590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47.3760904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8.5474463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FE8AF-6F87-20AC-91E2-F4E89AE6758C}"/>
              </a:ext>
            </a:extLst>
          </p:cNvPr>
          <p:cNvSpPr/>
          <p:nvPr/>
        </p:nvSpPr>
        <p:spPr>
          <a:xfrm>
            <a:off x="3308971" y="2324844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47.37552388.5379106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32D67A-B939-93A3-156D-B58885FD6FF8}"/>
              </a:ext>
            </a:extLst>
          </p:cNvPr>
          <p:cNvSpPr/>
          <p:nvPr/>
        </p:nvSpPr>
        <p:spPr>
          <a:xfrm>
            <a:off x="3763016" y="3747252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47.3689232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8.5341614</a:t>
            </a:r>
          </a:p>
        </p:txBody>
      </p:sp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BFB41C14-F776-14F6-FB11-4FAA9E944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7707" y="345298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5BD4FADE-4B35-66F1-4179-AE8B1E0C4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1370" y="4041862"/>
            <a:ext cx="454046" cy="454046"/>
          </a:xfrm>
          <a:prstGeom prst="rect">
            <a:avLst/>
          </a:prstGeom>
        </p:spPr>
      </p:pic>
      <p:pic>
        <p:nvPicPr>
          <p:cNvPr id="13" name="Graphic 12" descr="Marker with solid fill">
            <a:extLst>
              <a:ext uri="{FF2B5EF4-FFF2-40B4-BE49-F238E27FC236}">
                <a16:creationId xmlns:a16="http://schemas.microsoft.com/office/drawing/2014/main" id="{28241302-3161-A38B-733E-CBA2C1643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7324" y="2606506"/>
            <a:ext cx="454046" cy="454046"/>
          </a:xfrm>
          <a:prstGeom prst="rect">
            <a:avLst/>
          </a:prstGeom>
        </p:spPr>
      </p:pic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BCD6188D-41EE-ECA1-FBBD-79AA6A486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9932" y="3060551"/>
            <a:ext cx="454046" cy="454046"/>
          </a:xfrm>
          <a:prstGeom prst="rect">
            <a:avLst/>
          </a:prstGeom>
        </p:spPr>
      </p:pic>
      <p:pic>
        <p:nvPicPr>
          <p:cNvPr id="95" name="Picture 2" descr="Face Savouring Delicious Food">
            <a:extLst>
              <a:ext uri="{FF2B5EF4-FFF2-40B4-BE49-F238E27FC236}">
                <a16:creationId xmlns:a16="http://schemas.microsoft.com/office/drawing/2014/main" id="{DF04BB59-2ECF-BFEA-9150-9AEADD74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22" y="4067228"/>
            <a:ext cx="285579" cy="28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DC248883-6FCD-1999-5412-02EA2240E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722" y="3077506"/>
            <a:ext cx="285580" cy="285580"/>
          </a:xfrm>
          <a:prstGeom prst="rect">
            <a:avLst/>
          </a:prstGeom>
        </p:spPr>
      </p:pic>
      <p:pic>
        <p:nvPicPr>
          <p:cNvPr id="97" name="Picture 96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9FD944A2-2AC5-0950-AF95-D3046BB67B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5996" y="3459579"/>
            <a:ext cx="285580" cy="285580"/>
          </a:xfrm>
          <a:prstGeom prst="rect">
            <a:avLst/>
          </a:prstGeom>
        </p:spPr>
      </p:pic>
      <p:pic>
        <p:nvPicPr>
          <p:cNvPr id="98" name="Picture 97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044CFEFC-404B-B0DF-7688-3C04C16856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1557" y="2604426"/>
            <a:ext cx="285580" cy="28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8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93D95CF-CBBE-6B76-9E3B-6CBC6C09A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11C371D6-8EB9-5CE1-B239-0BD8FA417624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/>
                  <a:t>Convex Validity </a:t>
                </a:r>
                <a:r>
                  <a:rPr lang="en-US" sz="3600" b="1" dirty="0">
                    <a:solidFill>
                      <a:srgbClr val="0091EA"/>
                    </a:solidFill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3600" b="1" dirty="0"/>
                  <a:t> 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11C371D6-8EB9-5CE1-B239-0BD8FA41762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l="-2261"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75059EE-C398-7CE2-C370-5CF859B2E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47" y="1439800"/>
            <a:ext cx="5924164" cy="371848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6C6879F2-8607-B688-06D8-03769635D09C}"/>
              </a:ext>
            </a:extLst>
          </p:cNvPr>
          <p:cNvSpPr/>
          <p:nvPr/>
        </p:nvSpPr>
        <p:spPr>
          <a:xfrm>
            <a:off x="3727174" y="3004103"/>
            <a:ext cx="3333584" cy="1431235"/>
          </a:xfrm>
          <a:custGeom>
            <a:avLst/>
            <a:gdLst>
              <a:gd name="connsiteX0" fmla="*/ 0 w 4444779"/>
              <a:gd name="connsiteY0" fmla="*/ 0 h 1908313"/>
              <a:gd name="connsiteX1" fmla="*/ 596348 w 4444779"/>
              <a:gd name="connsiteY1" fmla="*/ 1908313 h 1908313"/>
              <a:gd name="connsiteX2" fmla="*/ 4444779 w 4444779"/>
              <a:gd name="connsiteY2" fmla="*/ 1129085 h 1908313"/>
              <a:gd name="connsiteX3" fmla="*/ 3029447 w 4444779"/>
              <a:gd name="connsiteY3" fmla="*/ 596347 h 1908313"/>
              <a:gd name="connsiteX4" fmla="*/ 0 w 4444779"/>
              <a:gd name="connsiteY4" fmla="*/ 0 h 190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4779" h="1908313">
                <a:moveTo>
                  <a:pt x="0" y="0"/>
                </a:moveTo>
                <a:lnTo>
                  <a:pt x="596348" y="1908313"/>
                </a:lnTo>
                <a:lnTo>
                  <a:pt x="4444779" y="1129085"/>
                </a:lnTo>
                <a:lnTo>
                  <a:pt x="3029447" y="5963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3703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74E921-0628-B2D4-EB6C-38C4769852E4}"/>
              </a:ext>
            </a:extLst>
          </p:cNvPr>
          <p:cNvSpPr/>
          <p:nvPr/>
        </p:nvSpPr>
        <p:spPr>
          <a:xfrm>
            <a:off x="6569044" y="316102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47.3762684</a:t>
            </a:r>
          </a:p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8.5459014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5354A9-C8BF-6C38-7E01-6FC840F093F8}"/>
              </a:ext>
            </a:extLst>
          </p:cNvPr>
          <p:cNvSpPr/>
          <p:nvPr/>
        </p:nvSpPr>
        <p:spPr>
          <a:xfrm>
            <a:off x="5581579" y="277590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47.3760904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8.5474463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E67B63-A830-177C-E850-A4FCD316DABC}"/>
              </a:ext>
            </a:extLst>
          </p:cNvPr>
          <p:cNvSpPr/>
          <p:nvPr/>
        </p:nvSpPr>
        <p:spPr>
          <a:xfrm>
            <a:off x="3308971" y="2324844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47.37552388.5379106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51C7F5-6397-62D8-392D-6D4E54632433}"/>
              </a:ext>
            </a:extLst>
          </p:cNvPr>
          <p:cNvSpPr/>
          <p:nvPr/>
        </p:nvSpPr>
        <p:spPr>
          <a:xfrm>
            <a:off x="3763016" y="3747252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47.3689232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8.5341614</a:t>
            </a:r>
          </a:p>
        </p:txBody>
      </p:sp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371981A1-42C7-F49A-29C9-3BA599A67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7707" y="345298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6D31B22F-113E-A211-82A6-0D3AF557D7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1370" y="4041862"/>
            <a:ext cx="454046" cy="454046"/>
          </a:xfrm>
          <a:prstGeom prst="rect">
            <a:avLst/>
          </a:prstGeom>
        </p:spPr>
      </p:pic>
      <p:pic>
        <p:nvPicPr>
          <p:cNvPr id="13" name="Graphic 12" descr="Marker with solid fill">
            <a:extLst>
              <a:ext uri="{FF2B5EF4-FFF2-40B4-BE49-F238E27FC236}">
                <a16:creationId xmlns:a16="http://schemas.microsoft.com/office/drawing/2014/main" id="{B65FED42-1F1C-BFF0-E5B4-ED6A55104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7324" y="2606506"/>
            <a:ext cx="454046" cy="454046"/>
          </a:xfrm>
          <a:prstGeom prst="rect">
            <a:avLst/>
          </a:prstGeom>
        </p:spPr>
      </p:pic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3F4DB5AA-6533-4532-277D-801684779F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9932" y="3060551"/>
            <a:ext cx="454046" cy="454046"/>
          </a:xfrm>
          <a:prstGeom prst="rect">
            <a:avLst/>
          </a:prstGeom>
        </p:spPr>
      </p:pic>
      <p:pic>
        <p:nvPicPr>
          <p:cNvPr id="95" name="Picture 2" descr="Face Savouring Delicious Food">
            <a:extLst>
              <a:ext uri="{FF2B5EF4-FFF2-40B4-BE49-F238E27FC236}">
                <a16:creationId xmlns:a16="http://schemas.microsoft.com/office/drawing/2014/main" id="{0781F932-127A-CE3E-813F-84652121C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22" y="4067228"/>
            <a:ext cx="285579" cy="28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A5E965D6-309F-4CDC-62BE-531EAF4843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722" y="3077506"/>
            <a:ext cx="285580" cy="285580"/>
          </a:xfrm>
          <a:prstGeom prst="rect">
            <a:avLst/>
          </a:prstGeom>
        </p:spPr>
      </p:pic>
      <p:pic>
        <p:nvPicPr>
          <p:cNvPr id="97" name="Picture 96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25645BA9-AD66-AD8C-38C5-21CC32E60D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5996" y="3459579"/>
            <a:ext cx="285580" cy="285580"/>
          </a:xfrm>
          <a:prstGeom prst="rect">
            <a:avLst/>
          </a:prstGeom>
        </p:spPr>
      </p:pic>
      <p:pic>
        <p:nvPicPr>
          <p:cNvPr id="98" name="Picture 97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682373FD-271D-882B-3583-5B6518B5FE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1557" y="2604426"/>
            <a:ext cx="285580" cy="28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6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033664E-1C36-3659-127A-04E73FA58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6C7C4ECB-AE30-FA55-85A9-3AF0DB5494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Consensus (Byzantine Agreement)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677474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F5C35BC-3C69-7114-17D5-6BACD83C1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8B36B53B-8CDC-588A-FC9E-B3313733D84C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/>
                  <a:t>Convex Validity </a:t>
                </a:r>
                <a:r>
                  <a:rPr lang="en-US" sz="3600" b="1" dirty="0">
                    <a:solidFill>
                      <a:srgbClr val="0091EA"/>
                    </a:solidFill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3600" b="1" dirty="0"/>
                  <a:t> 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8B36B53B-8CDC-588A-FC9E-B3313733D84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l="-2261"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B20DCDC-B7F6-9FFE-6F0C-7BE4B1FB7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47" y="1439800"/>
            <a:ext cx="5924164" cy="371848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8B9201-0B19-9FE9-7898-5DA09A15393C}"/>
              </a:ext>
            </a:extLst>
          </p:cNvPr>
          <p:cNvSpPr/>
          <p:nvPr/>
        </p:nvSpPr>
        <p:spPr>
          <a:xfrm>
            <a:off x="3727174" y="3004103"/>
            <a:ext cx="3333584" cy="1431235"/>
          </a:xfrm>
          <a:custGeom>
            <a:avLst/>
            <a:gdLst>
              <a:gd name="connsiteX0" fmla="*/ 0 w 4444779"/>
              <a:gd name="connsiteY0" fmla="*/ 0 h 1908313"/>
              <a:gd name="connsiteX1" fmla="*/ 596348 w 4444779"/>
              <a:gd name="connsiteY1" fmla="*/ 1908313 h 1908313"/>
              <a:gd name="connsiteX2" fmla="*/ 4444779 w 4444779"/>
              <a:gd name="connsiteY2" fmla="*/ 1129085 h 1908313"/>
              <a:gd name="connsiteX3" fmla="*/ 3029447 w 4444779"/>
              <a:gd name="connsiteY3" fmla="*/ 596347 h 1908313"/>
              <a:gd name="connsiteX4" fmla="*/ 0 w 4444779"/>
              <a:gd name="connsiteY4" fmla="*/ 0 h 190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4779" h="1908313">
                <a:moveTo>
                  <a:pt x="0" y="0"/>
                </a:moveTo>
                <a:lnTo>
                  <a:pt x="596348" y="1908313"/>
                </a:lnTo>
                <a:lnTo>
                  <a:pt x="4444779" y="1129085"/>
                </a:lnTo>
                <a:lnTo>
                  <a:pt x="3029447" y="5963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3703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051994-4597-73A9-CBE9-2FA21B6E3ED4}"/>
              </a:ext>
            </a:extLst>
          </p:cNvPr>
          <p:cNvSpPr/>
          <p:nvPr/>
        </p:nvSpPr>
        <p:spPr>
          <a:xfrm>
            <a:off x="6569044" y="316102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47.3762684</a:t>
            </a:r>
          </a:p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8.5459014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573780-CFA7-96D9-83AE-E3536730C845}"/>
              </a:ext>
            </a:extLst>
          </p:cNvPr>
          <p:cNvSpPr/>
          <p:nvPr/>
        </p:nvSpPr>
        <p:spPr>
          <a:xfrm>
            <a:off x="5581579" y="277590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47.3760904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8.5474463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CEFB98-7824-5101-89A5-859E349E785A}"/>
              </a:ext>
            </a:extLst>
          </p:cNvPr>
          <p:cNvSpPr/>
          <p:nvPr/>
        </p:nvSpPr>
        <p:spPr>
          <a:xfrm>
            <a:off x="3308971" y="2324844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47.37552388.5379106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B09F05-8852-78D4-FE72-FAA7DC240D11}"/>
              </a:ext>
            </a:extLst>
          </p:cNvPr>
          <p:cNvSpPr/>
          <p:nvPr/>
        </p:nvSpPr>
        <p:spPr>
          <a:xfrm>
            <a:off x="3763016" y="3747252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47.3689232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8.5341614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BE84F6-E009-6F75-03DB-FBFF15FAEDBB}"/>
              </a:ext>
            </a:extLst>
          </p:cNvPr>
          <p:cNvSpPr/>
          <p:nvPr/>
        </p:nvSpPr>
        <p:spPr>
          <a:xfrm>
            <a:off x="4625754" y="3071502"/>
            <a:ext cx="1048196" cy="3922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Meeting point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ADB4CDBD-F513-DDC9-569C-D02F6A2FF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331" y="3324925"/>
            <a:ext cx="454046" cy="454046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7F609E20-6042-106F-4076-A5662D60D6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7707" y="3452983"/>
            <a:ext cx="454046" cy="454046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885F4330-0B3D-EE0D-E22C-4CB1D1ABF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1370" y="4041862"/>
            <a:ext cx="454046" cy="454046"/>
          </a:xfrm>
          <a:prstGeom prst="rect">
            <a:avLst/>
          </a:prstGeom>
        </p:spPr>
      </p:pic>
      <p:pic>
        <p:nvPicPr>
          <p:cNvPr id="13" name="Graphic 12" descr="Marker with solid fill">
            <a:extLst>
              <a:ext uri="{FF2B5EF4-FFF2-40B4-BE49-F238E27FC236}">
                <a16:creationId xmlns:a16="http://schemas.microsoft.com/office/drawing/2014/main" id="{E80A9CBF-2859-45CE-EBB0-9200D67A8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7324" y="2606506"/>
            <a:ext cx="454046" cy="454046"/>
          </a:xfrm>
          <a:prstGeom prst="rect">
            <a:avLst/>
          </a:prstGeom>
        </p:spPr>
      </p:pic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43FC92BD-9688-2C1D-E357-D38E2DB86E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9932" y="3060551"/>
            <a:ext cx="454046" cy="454046"/>
          </a:xfrm>
          <a:prstGeom prst="rect">
            <a:avLst/>
          </a:prstGeom>
        </p:spPr>
      </p:pic>
      <p:pic>
        <p:nvPicPr>
          <p:cNvPr id="95" name="Picture 2" descr="Face Savouring Delicious Food">
            <a:extLst>
              <a:ext uri="{FF2B5EF4-FFF2-40B4-BE49-F238E27FC236}">
                <a16:creationId xmlns:a16="http://schemas.microsoft.com/office/drawing/2014/main" id="{41C73560-38C5-970A-8909-3286BFBB9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22" y="4067228"/>
            <a:ext cx="285579" cy="28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1B0ACA22-8CFC-54B9-F2FB-E4E516EB3B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722" y="3077506"/>
            <a:ext cx="285580" cy="285580"/>
          </a:xfrm>
          <a:prstGeom prst="rect">
            <a:avLst/>
          </a:prstGeom>
        </p:spPr>
      </p:pic>
      <p:pic>
        <p:nvPicPr>
          <p:cNvPr id="97" name="Picture 96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A42BC96F-2C50-7FB2-E4F0-272DA6DC6E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5996" y="3459579"/>
            <a:ext cx="285580" cy="285580"/>
          </a:xfrm>
          <a:prstGeom prst="rect">
            <a:avLst/>
          </a:prstGeom>
        </p:spPr>
      </p:pic>
      <p:pic>
        <p:nvPicPr>
          <p:cNvPr id="98" name="Picture 97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644F5646-572A-F503-E987-3B5C7DA64C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1557" y="2604426"/>
            <a:ext cx="285580" cy="28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AEBC70C-5F29-FCC5-155C-0BC00796E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1A5547AC-3B65-9A48-BF7D-3990756B1A58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/>
                  <a:t>Convex Validity </a:t>
                </a:r>
                <a:r>
                  <a:rPr lang="en-US" sz="3600" b="1" dirty="0">
                    <a:solidFill>
                      <a:srgbClr val="0091EA"/>
                    </a:solidFill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3600" b="1" dirty="0"/>
                  <a:t> 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1A5547AC-3B65-9A48-BF7D-3990756B1A5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l="-2261"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8D06B43-E430-97F2-7E26-ADF82442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47" y="1439800"/>
            <a:ext cx="5924164" cy="371848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Freeform 1">
            <a:extLst>
              <a:ext uri="{FF2B5EF4-FFF2-40B4-BE49-F238E27FC236}">
                <a16:creationId xmlns:a16="http://schemas.microsoft.com/office/drawing/2014/main" id="{E77C0CB8-4548-0C63-5560-C11FB4B4B2A9}"/>
              </a:ext>
            </a:extLst>
          </p:cNvPr>
          <p:cNvSpPr/>
          <p:nvPr/>
        </p:nvSpPr>
        <p:spPr>
          <a:xfrm>
            <a:off x="4188542" y="3452966"/>
            <a:ext cx="2875935" cy="973394"/>
          </a:xfrm>
          <a:custGeom>
            <a:avLst/>
            <a:gdLst>
              <a:gd name="connsiteX0" fmla="*/ 0 w 3834580"/>
              <a:gd name="connsiteY0" fmla="*/ 1297858 h 1297858"/>
              <a:gd name="connsiteX1" fmla="*/ 2428567 w 3834580"/>
              <a:gd name="connsiteY1" fmla="*/ 0 h 1297858"/>
              <a:gd name="connsiteX2" fmla="*/ 3834580 w 3834580"/>
              <a:gd name="connsiteY2" fmla="*/ 530942 h 1297858"/>
              <a:gd name="connsiteX3" fmla="*/ 0 w 3834580"/>
              <a:gd name="connsiteY3" fmla="*/ 1297858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4580" h="1297858">
                <a:moveTo>
                  <a:pt x="0" y="1297858"/>
                </a:moveTo>
                <a:lnTo>
                  <a:pt x="2428567" y="0"/>
                </a:lnTo>
                <a:lnTo>
                  <a:pt x="3834580" y="530942"/>
                </a:lnTo>
                <a:lnTo>
                  <a:pt x="0" y="1297858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151A23-9603-9197-3B19-9134854256BC}"/>
              </a:ext>
            </a:extLst>
          </p:cNvPr>
          <p:cNvSpPr/>
          <p:nvPr/>
        </p:nvSpPr>
        <p:spPr>
          <a:xfrm>
            <a:off x="6569044" y="316102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47.3762684</a:t>
            </a:r>
          </a:p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8.5459014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2353CF-F981-6F24-B3DB-9EE3C2865246}"/>
              </a:ext>
            </a:extLst>
          </p:cNvPr>
          <p:cNvSpPr/>
          <p:nvPr/>
        </p:nvSpPr>
        <p:spPr>
          <a:xfrm>
            <a:off x="5581579" y="277590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47.3760904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8.5474463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A71204-711A-3296-1056-DC15FB0EA2A7}"/>
              </a:ext>
            </a:extLst>
          </p:cNvPr>
          <p:cNvSpPr/>
          <p:nvPr/>
        </p:nvSpPr>
        <p:spPr>
          <a:xfrm>
            <a:off x="3308971" y="2324844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47.37552388.5379106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908324-B199-D0A6-B2F8-953A48863536}"/>
              </a:ext>
            </a:extLst>
          </p:cNvPr>
          <p:cNvSpPr/>
          <p:nvPr/>
        </p:nvSpPr>
        <p:spPr>
          <a:xfrm>
            <a:off x="3763016" y="3747252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47.3689232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8.5341614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CC0C39-2B8B-D207-FEC1-582AC3F12A7B}"/>
              </a:ext>
            </a:extLst>
          </p:cNvPr>
          <p:cNvSpPr/>
          <p:nvPr/>
        </p:nvSpPr>
        <p:spPr>
          <a:xfrm>
            <a:off x="4755141" y="3442301"/>
            <a:ext cx="1048196" cy="3922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Meeting point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9" name="Graphic 18" descr="Marker with solid fill">
            <a:extLst>
              <a:ext uri="{FF2B5EF4-FFF2-40B4-BE49-F238E27FC236}">
                <a16:creationId xmlns:a16="http://schemas.microsoft.com/office/drawing/2014/main" id="{58311D00-1FA8-C300-A591-712A2203E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768" y="3680005"/>
            <a:ext cx="454046" cy="454046"/>
          </a:xfrm>
          <a:prstGeom prst="rect">
            <a:avLst/>
          </a:prstGeom>
        </p:spPr>
      </p:pic>
      <p:pic>
        <p:nvPicPr>
          <p:cNvPr id="23" name="Graphic 22" descr="Marker with solid fill">
            <a:extLst>
              <a:ext uri="{FF2B5EF4-FFF2-40B4-BE49-F238E27FC236}">
                <a16:creationId xmlns:a16="http://schemas.microsoft.com/office/drawing/2014/main" id="{8FB4828F-5DA2-6AD4-20CA-F529F327F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7707" y="3452983"/>
            <a:ext cx="454046" cy="454046"/>
          </a:xfrm>
          <a:prstGeom prst="rect">
            <a:avLst/>
          </a:prstGeom>
        </p:spPr>
      </p:pic>
      <p:pic>
        <p:nvPicPr>
          <p:cNvPr id="24" name="Graphic 23" descr="Marker with solid fill">
            <a:extLst>
              <a:ext uri="{FF2B5EF4-FFF2-40B4-BE49-F238E27FC236}">
                <a16:creationId xmlns:a16="http://schemas.microsoft.com/office/drawing/2014/main" id="{E7970946-8E62-F07F-5951-5E52EC42B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1370" y="4041862"/>
            <a:ext cx="454046" cy="454046"/>
          </a:xfrm>
          <a:prstGeom prst="rect">
            <a:avLst/>
          </a:prstGeom>
        </p:spPr>
      </p:pic>
      <p:pic>
        <p:nvPicPr>
          <p:cNvPr id="26" name="Graphic 25" descr="Marker with solid fill">
            <a:extLst>
              <a:ext uri="{FF2B5EF4-FFF2-40B4-BE49-F238E27FC236}">
                <a16:creationId xmlns:a16="http://schemas.microsoft.com/office/drawing/2014/main" id="{5DCED582-8B65-93A8-3A6D-3BE919EB08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9932" y="3060551"/>
            <a:ext cx="454046" cy="454046"/>
          </a:xfrm>
          <a:prstGeom prst="rect">
            <a:avLst/>
          </a:prstGeom>
        </p:spPr>
      </p:pic>
      <p:pic>
        <p:nvPicPr>
          <p:cNvPr id="28" name="Picture 2" descr="Face Savouring Delicious Food">
            <a:extLst>
              <a:ext uri="{FF2B5EF4-FFF2-40B4-BE49-F238E27FC236}">
                <a16:creationId xmlns:a16="http://schemas.microsoft.com/office/drawing/2014/main" id="{864AB48F-B250-41D4-334E-1831B4E56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22" y="4067228"/>
            <a:ext cx="285579" cy="28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yellow face with white eyes&#10;&#10;Description automatically generated">
            <a:extLst>
              <a:ext uri="{FF2B5EF4-FFF2-40B4-BE49-F238E27FC236}">
                <a16:creationId xmlns:a16="http://schemas.microsoft.com/office/drawing/2014/main" id="{5952933A-0DD6-BA61-AD65-CED5EABB4E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722" y="3077506"/>
            <a:ext cx="285580" cy="285580"/>
          </a:xfrm>
          <a:prstGeom prst="rect">
            <a:avLst/>
          </a:prstGeom>
        </p:spPr>
      </p:pic>
      <p:pic>
        <p:nvPicPr>
          <p:cNvPr id="30" name="Picture 29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B84C0CE5-6815-3183-EA34-54AF566676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5996" y="3459579"/>
            <a:ext cx="285580" cy="285580"/>
          </a:xfrm>
          <a:prstGeom prst="rect">
            <a:avLst/>
          </a:prstGeom>
        </p:spPr>
      </p:pic>
      <p:pic>
        <p:nvPicPr>
          <p:cNvPr id="32" name="Graphic 31" descr="Marker with solid fill">
            <a:extLst>
              <a:ext uri="{FF2B5EF4-FFF2-40B4-BE49-F238E27FC236}">
                <a16:creationId xmlns:a16="http://schemas.microsoft.com/office/drawing/2014/main" id="{4CC964C1-8E2F-A0B5-8F89-CF112F3132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7324" y="2606506"/>
            <a:ext cx="454046" cy="454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9A9A03-C298-5511-5383-38300BE76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77" y="2514835"/>
            <a:ext cx="423340" cy="42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003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99418CE-44DF-9227-CDA0-C6148C854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3AEC4477-9E2D-8C83-58F2-F3BAAE8F57DA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/>
                  <a:t>Convex Validity </a:t>
                </a:r>
                <a:r>
                  <a:rPr lang="en-US" sz="3600" b="1" dirty="0">
                    <a:solidFill>
                      <a:srgbClr val="0091EA"/>
                    </a:solidFill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3600" b="1" dirty="0"/>
                  <a:t> 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3AEC4477-9E2D-8C83-58F2-F3BAAE8F57D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l="-2261"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260282B1-FB93-0390-092D-21BBA8476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47" y="1439800"/>
            <a:ext cx="5924164" cy="371848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Freeform 1">
            <a:extLst>
              <a:ext uri="{FF2B5EF4-FFF2-40B4-BE49-F238E27FC236}">
                <a16:creationId xmlns:a16="http://schemas.microsoft.com/office/drawing/2014/main" id="{6C2C0985-5205-37FF-6EFF-A4591A94D657}"/>
              </a:ext>
            </a:extLst>
          </p:cNvPr>
          <p:cNvSpPr/>
          <p:nvPr/>
        </p:nvSpPr>
        <p:spPr>
          <a:xfrm>
            <a:off x="4188542" y="3452966"/>
            <a:ext cx="2875935" cy="973394"/>
          </a:xfrm>
          <a:custGeom>
            <a:avLst/>
            <a:gdLst>
              <a:gd name="connsiteX0" fmla="*/ 0 w 3834580"/>
              <a:gd name="connsiteY0" fmla="*/ 1297858 h 1297858"/>
              <a:gd name="connsiteX1" fmla="*/ 2428567 w 3834580"/>
              <a:gd name="connsiteY1" fmla="*/ 0 h 1297858"/>
              <a:gd name="connsiteX2" fmla="*/ 3834580 w 3834580"/>
              <a:gd name="connsiteY2" fmla="*/ 530942 h 1297858"/>
              <a:gd name="connsiteX3" fmla="*/ 0 w 3834580"/>
              <a:gd name="connsiteY3" fmla="*/ 1297858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4580" h="1297858">
                <a:moveTo>
                  <a:pt x="0" y="1297858"/>
                </a:moveTo>
                <a:lnTo>
                  <a:pt x="2428567" y="0"/>
                </a:lnTo>
                <a:lnTo>
                  <a:pt x="3834580" y="530942"/>
                </a:lnTo>
                <a:lnTo>
                  <a:pt x="0" y="1297858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1CDEF-0E88-8032-03A1-BD17049907EB}"/>
              </a:ext>
            </a:extLst>
          </p:cNvPr>
          <p:cNvSpPr/>
          <p:nvPr/>
        </p:nvSpPr>
        <p:spPr>
          <a:xfrm>
            <a:off x="6569044" y="316102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47.3762684</a:t>
            </a:r>
          </a:p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8.5459014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20C1D-09E1-3807-8BDD-AFA84AD1E381}"/>
              </a:ext>
            </a:extLst>
          </p:cNvPr>
          <p:cNvSpPr/>
          <p:nvPr/>
        </p:nvSpPr>
        <p:spPr>
          <a:xfrm>
            <a:off x="5581579" y="277590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47.3760904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8.5474463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D7A38A-BD78-AF63-8C2A-2B29D41E70A5}"/>
              </a:ext>
            </a:extLst>
          </p:cNvPr>
          <p:cNvSpPr/>
          <p:nvPr/>
        </p:nvSpPr>
        <p:spPr>
          <a:xfrm>
            <a:off x="3308971" y="2324844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47.37552388.5379106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374B45-8FFD-B043-C70B-47AEAE0E4D86}"/>
              </a:ext>
            </a:extLst>
          </p:cNvPr>
          <p:cNvSpPr/>
          <p:nvPr/>
        </p:nvSpPr>
        <p:spPr>
          <a:xfrm>
            <a:off x="3763016" y="3747252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47.3689232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8.5341614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A31916-041E-8F26-A92C-E26537ABEB05}"/>
              </a:ext>
            </a:extLst>
          </p:cNvPr>
          <p:cNvSpPr/>
          <p:nvPr/>
        </p:nvSpPr>
        <p:spPr>
          <a:xfrm>
            <a:off x="4755141" y="3442301"/>
            <a:ext cx="1048196" cy="3922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Meeting point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9" name="Graphic 18" descr="Marker with solid fill">
            <a:extLst>
              <a:ext uri="{FF2B5EF4-FFF2-40B4-BE49-F238E27FC236}">
                <a16:creationId xmlns:a16="http://schemas.microsoft.com/office/drawing/2014/main" id="{F5500C82-33F0-EB49-6BB5-256F1F6D4E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768" y="3680005"/>
            <a:ext cx="454046" cy="454046"/>
          </a:xfrm>
          <a:prstGeom prst="rect">
            <a:avLst/>
          </a:prstGeom>
        </p:spPr>
      </p:pic>
      <p:pic>
        <p:nvPicPr>
          <p:cNvPr id="23" name="Graphic 22" descr="Marker with solid fill">
            <a:extLst>
              <a:ext uri="{FF2B5EF4-FFF2-40B4-BE49-F238E27FC236}">
                <a16:creationId xmlns:a16="http://schemas.microsoft.com/office/drawing/2014/main" id="{E95972D7-46F3-4E7E-5D33-884B0987E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7707" y="3452983"/>
            <a:ext cx="454046" cy="454046"/>
          </a:xfrm>
          <a:prstGeom prst="rect">
            <a:avLst/>
          </a:prstGeom>
        </p:spPr>
      </p:pic>
      <p:pic>
        <p:nvPicPr>
          <p:cNvPr id="24" name="Graphic 23" descr="Marker with solid fill">
            <a:extLst>
              <a:ext uri="{FF2B5EF4-FFF2-40B4-BE49-F238E27FC236}">
                <a16:creationId xmlns:a16="http://schemas.microsoft.com/office/drawing/2014/main" id="{6BD6D85D-820E-B1CE-D5D6-4D822E29D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1370" y="4041862"/>
            <a:ext cx="454046" cy="454046"/>
          </a:xfrm>
          <a:prstGeom prst="rect">
            <a:avLst/>
          </a:prstGeom>
        </p:spPr>
      </p:pic>
      <p:pic>
        <p:nvPicPr>
          <p:cNvPr id="26" name="Graphic 25" descr="Marker with solid fill">
            <a:extLst>
              <a:ext uri="{FF2B5EF4-FFF2-40B4-BE49-F238E27FC236}">
                <a16:creationId xmlns:a16="http://schemas.microsoft.com/office/drawing/2014/main" id="{664F832A-E943-6E91-D6F5-FD784A346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9932" y="3060551"/>
            <a:ext cx="454046" cy="454046"/>
          </a:xfrm>
          <a:prstGeom prst="rect">
            <a:avLst/>
          </a:prstGeom>
        </p:spPr>
      </p:pic>
      <p:pic>
        <p:nvPicPr>
          <p:cNvPr id="28" name="Picture 2" descr="Face Savouring Delicious Food">
            <a:extLst>
              <a:ext uri="{FF2B5EF4-FFF2-40B4-BE49-F238E27FC236}">
                <a16:creationId xmlns:a16="http://schemas.microsoft.com/office/drawing/2014/main" id="{AA4827C2-6362-C85B-C2AF-884E20D83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22" y="4067228"/>
            <a:ext cx="285579" cy="28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yellow face with white eyes&#10;&#10;Description automatically generated">
            <a:extLst>
              <a:ext uri="{FF2B5EF4-FFF2-40B4-BE49-F238E27FC236}">
                <a16:creationId xmlns:a16="http://schemas.microsoft.com/office/drawing/2014/main" id="{42AAD841-A549-6B22-C1A5-4ADDBFA290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722" y="3077506"/>
            <a:ext cx="285580" cy="285580"/>
          </a:xfrm>
          <a:prstGeom prst="rect">
            <a:avLst/>
          </a:prstGeom>
        </p:spPr>
      </p:pic>
      <p:pic>
        <p:nvPicPr>
          <p:cNvPr id="30" name="Picture 29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8BA84DD1-8953-691D-4644-DCD11B08EB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5996" y="3459579"/>
            <a:ext cx="285580" cy="285580"/>
          </a:xfrm>
          <a:prstGeom prst="rect">
            <a:avLst/>
          </a:prstGeom>
        </p:spPr>
      </p:pic>
      <p:pic>
        <p:nvPicPr>
          <p:cNvPr id="32" name="Graphic 31" descr="Marker with solid fill">
            <a:extLst>
              <a:ext uri="{FF2B5EF4-FFF2-40B4-BE49-F238E27FC236}">
                <a16:creationId xmlns:a16="http://schemas.microsoft.com/office/drawing/2014/main" id="{E6EEFF54-3490-B41C-E6F8-931F7F95E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7324" y="2606506"/>
            <a:ext cx="454046" cy="454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2F8C7B-5262-C8EE-5D4D-8F91045F478C}"/>
              </a:ext>
            </a:extLst>
          </p:cNvPr>
          <p:cNvSpPr txBox="1"/>
          <p:nvPr/>
        </p:nvSpPr>
        <p:spPr>
          <a:xfrm>
            <a:off x="995401" y="5402533"/>
            <a:ext cx="715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000" b="1" dirty="0">
                <a:solidFill>
                  <a:schemeClr val="accent2"/>
                </a:solidFill>
                <a:ea typeface="Roboto Slab"/>
                <a:cs typeface="Roboto Slab"/>
                <a:sym typeface="Roboto Slab"/>
              </a:rPr>
              <a:t>Q: Is there more to convexity?</a:t>
            </a:r>
            <a:endParaRPr lang="en-US" sz="3000" b="1" dirty="0">
              <a:solidFill>
                <a:srgbClr val="00B050"/>
              </a:solidFill>
              <a:ea typeface="Roboto Slab"/>
              <a:cs typeface="Roboto Slab"/>
              <a:sym typeface="Roboto Slab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D2CC9F6-4579-57DF-29B9-6C2B87F37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77" y="2514835"/>
            <a:ext cx="423340" cy="42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30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043FD304-7678-E7BA-C4D7-E5A566755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BD5F4319-200D-9E73-DA1A-7FE4DDC3D68A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/>
                  <a:t>Convex Validity </a:t>
                </a:r>
                <a:r>
                  <a:rPr lang="en-US" sz="3600" b="1" dirty="0">
                    <a:solidFill>
                      <a:srgbClr val="0091EA"/>
                    </a:solidFill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3600" b="1" dirty="0"/>
                  <a:t> 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BD5F4319-200D-9E73-DA1A-7FE4DDC3D68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l="-2261"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3E69BC1-D545-B404-FB41-84306CBCB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47" y="1439800"/>
            <a:ext cx="5924164" cy="371848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Freeform 1">
            <a:extLst>
              <a:ext uri="{FF2B5EF4-FFF2-40B4-BE49-F238E27FC236}">
                <a16:creationId xmlns:a16="http://schemas.microsoft.com/office/drawing/2014/main" id="{35EC1D98-3BE1-59FA-1756-710BF132D28A}"/>
              </a:ext>
            </a:extLst>
          </p:cNvPr>
          <p:cNvSpPr/>
          <p:nvPr/>
        </p:nvSpPr>
        <p:spPr>
          <a:xfrm>
            <a:off x="4188542" y="3452966"/>
            <a:ext cx="2875935" cy="973394"/>
          </a:xfrm>
          <a:custGeom>
            <a:avLst/>
            <a:gdLst>
              <a:gd name="connsiteX0" fmla="*/ 0 w 3834580"/>
              <a:gd name="connsiteY0" fmla="*/ 1297858 h 1297858"/>
              <a:gd name="connsiteX1" fmla="*/ 2428567 w 3834580"/>
              <a:gd name="connsiteY1" fmla="*/ 0 h 1297858"/>
              <a:gd name="connsiteX2" fmla="*/ 3834580 w 3834580"/>
              <a:gd name="connsiteY2" fmla="*/ 530942 h 1297858"/>
              <a:gd name="connsiteX3" fmla="*/ 0 w 3834580"/>
              <a:gd name="connsiteY3" fmla="*/ 1297858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4580" h="1297858">
                <a:moveTo>
                  <a:pt x="0" y="1297858"/>
                </a:moveTo>
                <a:lnTo>
                  <a:pt x="2428567" y="0"/>
                </a:lnTo>
                <a:lnTo>
                  <a:pt x="3834580" y="530942"/>
                </a:lnTo>
                <a:lnTo>
                  <a:pt x="0" y="1297858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944CEE-C09C-482F-A01D-55613D05CE97}"/>
              </a:ext>
            </a:extLst>
          </p:cNvPr>
          <p:cNvSpPr/>
          <p:nvPr/>
        </p:nvSpPr>
        <p:spPr>
          <a:xfrm>
            <a:off x="6569044" y="316102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47.3762684</a:t>
            </a:r>
          </a:p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8.5459014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A54DC0-153D-F011-2349-5B25E17DB6FA}"/>
              </a:ext>
            </a:extLst>
          </p:cNvPr>
          <p:cNvSpPr/>
          <p:nvPr/>
        </p:nvSpPr>
        <p:spPr>
          <a:xfrm>
            <a:off x="5581579" y="277590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47.3760904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8.5474463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E90F28-F0A5-7050-84A3-E8D758A9960F}"/>
              </a:ext>
            </a:extLst>
          </p:cNvPr>
          <p:cNvSpPr/>
          <p:nvPr/>
        </p:nvSpPr>
        <p:spPr>
          <a:xfrm>
            <a:off x="3308971" y="2324844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47.37552388.5379106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0877DB-A09F-C0EF-5BD3-7F93FBEDA236}"/>
              </a:ext>
            </a:extLst>
          </p:cNvPr>
          <p:cNvSpPr/>
          <p:nvPr/>
        </p:nvSpPr>
        <p:spPr>
          <a:xfrm>
            <a:off x="3763016" y="3747252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47.3689232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8.5341614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847A85-16E5-FA0F-88C1-6A3E54D1F341}"/>
              </a:ext>
            </a:extLst>
          </p:cNvPr>
          <p:cNvSpPr/>
          <p:nvPr/>
        </p:nvSpPr>
        <p:spPr>
          <a:xfrm>
            <a:off x="4755141" y="3442301"/>
            <a:ext cx="1048196" cy="3922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Meeting point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9" name="Graphic 18" descr="Marker with solid fill">
            <a:extLst>
              <a:ext uri="{FF2B5EF4-FFF2-40B4-BE49-F238E27FC236}">
                <a16:creationId xmlns:a16="http://schemas.microsoft.com/office/drawing/2014/main" id="{D7BB1525-A291-702B-9246-F2DEC86C0C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768" y="3680005"/>
            <a:ext cx="454046" cy="454046"/>
          </a:xfrm>
          <a:prstGeom prst="rect">
            <a:avLst/>
          </a:prstGeom>
        </p:spPr>
      </p:pic>
      <p:pic>
        <p:nvPicPr>
          <p:cNvPr id="23" name="Graphic 22" descr="Marker with solid fill">
            <a:extLst>
              <a:ext uri="{FF2B5EF4-FFF2-40B4-BE49-F238E27FC236}">
                <a16:creationId xmlns:a16="http://schemas.microsoft.com/office/drawing/2014/main" id="{2DA9C482-EE40-7C48-F1B8-10DBADB70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7707" y="3452983"/>
            <a:ext cx="454046" cy="454046"/>
          </a:xfrm>
          <a:prstGeom prst="rect">
            <a:avLst/>
          </a:prstGeom>
        </p:spPr>
      </p:pic>
      <p:pic>
        <p:nvPicPr>
          <p:cNvPr id="24" name="Graphic 23" descr="Marker with solid fill">
            <a:extLst>
              <a:ext uri="{FF2B5EF4-FFF2-40B4-BE49-F238E27FC236}">
                <a16:creationId xmlns:a16="http://schemas.microsoft.com/office/drawing/2014/main" id="{D089F489-9ABE-B2FD-C6AD-7B86935196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1370" y="4041862"/>
            <a:ext cx="454046" cy="454046"/>
          </a:xfrm>
          <a:prstGeom prst="rect">
            <a:avLst/>
          </a:prstGeom>
        </p:spPr>
      </p:pic>
      <p:pic>
        <p:nvPicPr>
          <p:cNvPr id="26" name="Graphic 25" descr="Marker with solid fill">
            <a:extLst>
              <a:ext uri="{FF2B5EF4-FFF2-40B4-BE49-F238E27FC236}">
                <a16:creationId xmlns:a16="http://schemas.microsoft.com/office/drawing/2014/main" id="{D7FA540A-1D73-E6C3-3319-74B5C9D63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9932" y="3060551"/>
            <a:ext cx="454046" cy="454046"/>
          </a:xfrm>
          <a:prstGeom prst="rect">
            <a:avLst/>
          </a:prstGeom>
        </p:spPr>
      </p:pic>
      <p:pic>
        <p:nvPicPr>
          <p:cNvPr id="28" name="Picture 2" descr="Face Savouring Delicious Food">
            <a:extLst>
              <a:ext uri="{FF2B5EF4-FFF2-40B4-BE49-F238E27FC236}">
                <a16:creationId xmlns:a16="http://schemas.microsoft.com/office/drawing/2014/main" id="{54484428-DE74-D8B4-E7C1-BDA55AA66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22" y="4067228"/>
            <a:ext cx="285579" cy="28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yellow face with white eyes&#10;&#10;Description automatically generated">
            <a:extLst>
              <a:ext uri="{FF2B5EF4-FFF2-40B4-BE49-F238E27FC236}">
                <a16:creationId xmlns:a16="http://schemas.microsoft.com/office/drawing/2014/main" id="{3CC729B5-AD50-8AF6-C41A-4EB74CFB89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722" y="3077506"/>
            <a:ext cx="285580" cy="285580"/>
          </a:xfrm>
          <a:prstGeom prst="rect">
            <a:avLst/>
          </a:prstGeom>
        </p:spPr>
      </p:pic>
      <p:pic>
        <p:nvPicPr>
          <p:cNvPr id="30" name="Picture 29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39AB42A7-4DFE-A824-39C3-17944CBC7E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5996" y="3459579"/>
            <a:ext cx="285580" cy="285580"/>
          </a:xfrm>
          <a:prstGeom prst="rect">
            <a:avLst/>
          </a:prstGeom>
        </p:spPr>
      </p:pic>
      <p:pic>
        <p:nvPicPr>
          <p:cNvPr id="32" name="Graphic 31" descr="Marker with solid fill">
            <a:extLst>
              <a:ext uri="{FF2B5EF4-FFF2-40B4-BE49-F238E27FC236}">
                <a16:creationId xmlns:a16="http://schemas.microsoft.com/office/drawing/2014/main" id="{A48C9AD2-1B03-E0B6-4F09-99B8C50AFB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7324" y="2606506"/>
            <a:ext cx="454046" cy="454046"/>
          </a:xfrm>
          <a:prstGeom prst="rect">
            <a:avLst/>
          </a:prstGeom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3B2F6F44-DDCB-1499-564C-C40FE2E88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77" y="2514071"/>
            <a:ext cx="423340" cy="42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E090C2-812E-6CBD-0904-C81C59BB0660}"/>
              </a:ext>
            </a:extLst>
          </p:cNvPr>
          <p:cNvSpPr txBox="1"/>
          <p:nvPr/>
        </p:nvSpPr>
        <p:spPr>
          <a:xfrm>
            <a:off x="995401" y="5402533"/>
            <a:ext cx="715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000" b="1" dirty="0">
                <a:solidFill>
                  <a:schemeClr val="accent2"/>
                </a:solidFill>
                <a:ea typeface="Roboto Slab"/>
                <a:cs typeface="Roboto Slab"/>
                <a:sym typeface="Roboto Slab"/>
              </a:rPr>
              <a:t>Q: Is there more to convexity? </a:t>
            </a:r>
            <a:r>
              <a:rPr lang="en-US" sz="3000" b="1" dirty="0">
                <a:solidFill>
                  <a:srgbClr val="00B050"/>
                </a:solidFill>
                <a:ea typeface="Roboto Slab"/>
                <a:cs typeface="Roboto Slab"/>
                <a:sym typeface="Roboto Slab"/>
              </a:rPr>
              <a:t>YES!</a:t>
            </a:r>
          </a:p>
        </p:txBody>
      </p:sp>
      <p:cxnSp>
        <p:nvCxnSpPr>
          <p:cNvPr id="12" name="Curved Connector 4">
            <a:extLst>
              <a:ext uri="{FF2B5EF4-FFF2-40B4-BE49-F238E27FC236}">
                <a16:creationId xmlns:a16="http://schemas.microsoft.com/office/drawing/2014/main" id="{3AB857CA-E0A3-3670-6228-0FE94C78B55F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4100115" y="4264407"/>
            <a:ext cx="635643" cy="556425"/>
          </a:xfrm>
          <a:prstGeom prst="curvedConnector3">
            <a:avLst>
              <a:gd name="adj1" fmla="val 50000"/>
            </a:avLst>
          </a:prstGeom>
          <a:ln w="47625">
            <a:solidFill>
              <a:srgbClr val="E4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254A74-D2D0-9053-60D7-B689006197F5}"/>
              </a:ext>
            </a:extLst>
          </p:cNvPr>
          <p:cNvSpPr txBox="1"/>
          <p:nvPr/>
        </p:nvSpPr>
        <p:spPr>
          <a:xfrm>
            <a:off x="3630437" y="4860440"/>
            <a:ext cx="10185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000" b="1" dirty="0">
                <a:solidFill>
                  <a:srgbClr val="9ABDF6"/>
                </a:solidFill>
                <a:ea typeface="Roboto Slab"/>
                <a:cs typeface="Roboto Slab"/>
                <a:sym typeface="Roboto Slab"/>
              </a:rPr>
              <a:t>river</a:t>
            </a:r>
          </a:p>
        </p:txBody>
      </p:sp>
    </p:spTree>
    <p:extLst>
      <p:ext uri="{BB962C8B-B14F-4D97-AF65-F5344CB8AC3E}">
        <p14:creationId xmlns:p14="http://schemas.microsoft.com/office/powerpoint/2010/main" val="22830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89D7209F-7840-8406-504E-5ECE14ACA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EAFEC7B0-806F-FC17-11F9-AC934C2998B9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/>
                  <a:t>Convex Validity </a:t>
                </a:r>
                <a:r>
                  <a:rPr lang="en-US" sz="3600" b="1" dirty="0">
                    <a:solidFill>
                      <a:srgbClr val="0091EA"/>
                    </a:solidFill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3600" b="1" dirty="0"/>
                  <a:t> 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EAFEC7B0-806F-FC17-11F9-AC934C2998B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l="-2261"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25EA5FA2-D05A-8BEA-B85F-5CCDB6B26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47" y="1439800"/>
            <a:ext cx="5924164" cy="371848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Freeform 1">
            <a:extLst>
              <a:ext uri="{FF2B5EF4-FFF2-40B4-BE49-F238E27FC236}">
                <a16:creationId xmlns:a16="http://schemas.microsoft.com/office/drawing/2014/main" id="{421B55A5-321F-285F-CC87-F29EEBAA2513}"/>
              </a:ext>
            </a:extLst>
          </p:cNvPr>
          <p:cNvSpPr/>
          <p:nvPr/>
        </p:nvSpPr>
        <p:spPr>
          <a:xfrm>
            <a:off x="4188542" y="3452966"/>
            <a:ext cx="2875935" cy="973394"/>
          </a:xfrm>
          <a:custGeom>
            <a:avLst/>
            <a:gdLst>
              <a:gd name="connsiteX0" fmla="*/ 0 w 3834580"/>
              <a:gd name="connsiteY0" fmla="*/ 1297858 h 1297858"/>
              <a:gd name="connsiteX1" fmla="*/ 2428567 w 3834580"/>
              <a:gd name="connsiteY1" fmla="*/ 0 h 1297858"/>
              <a:gd name="connsiteX2" fmla="*/ 3834580 w 3834580"/>
              <a:gd name="connsiteY2" fmla="*/ 530942 h 1297858"/>
              <a:gd name="connsiteX3" fmla="*/ 0 w 3834580"/>
              <a:gd name="connsiteY3" fmla="*/ 1297858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4580" h="1297858">
                <a:moveTo>
                  <a:pt x="0" y="1297858"/>
                </a:moveTo>
                <a:lnTo>
                  <a:pt x="2428567" y="0"/>
                </a:lnTo>
                <a:lnTo>
                  <a:pt x="3834580" y="530942"/>
                </a:lnTo>
                <a:lnTo>
                  <a:pt x="0" y="1297858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C0F4-FCD3-44B8-E060-748BCBB508BA}"/>
              </a:ext>
            </a:extLst>
          </p:cNvPr>
          <p:cNvSpPr/>
          <p:nvPr/>
        </p:nvSpPr>
        <p:spPr>
          <a:xfrm>
            <a:off x="6569044" y="316102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47.3762684</a:t>
            </a:r>
          </a:p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8.5459014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4FA91C-CC66-9262-1455-1772DB7AE29D}"/>
              </a:ext>
            </a:extLst>
          </p:cNvPr>
          <p:cNvSpPr/>
          <p:nvPr/>
        </p:nvSpPr>
        <p:spPr>
          <a:xfrm>
            <a:off x="5581579" y="277590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47.3760904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8.5474463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87636-A21B-EF00-386C-EB08EF993F34}"/>
              </a:ext>
            </a:extLst>
          </p:cNvPr>
          <p:cNvSpPr/>
          <p:nvPr/>
        </p:nvSpPr>
        <p:spPr>
          <a:xfrm>
            <a:off x="3308971" y="2324844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47.37552388.5379106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EAA55C-8BFF-B81B-8865-CFC25861549A}"/>
              </a:ext>
            </a:extLst>
          </p:cNvPr>
          <p:cNvSpPr/>
          <p:nvPr/>
        </p:nvSpPr>
        <p:spPr>
          <a:xfrm>
            <a:off x="3763016" y="3747252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47.3689232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8.5341614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579376-BC2F-AB00-2057-3EAD34810A78}"/>
              </a:ext>
            </a:extLst>
          </p:cNvPr>
          <p:cNvSpPr/>
          <p:nvPr/>
        </p:nvSpPr>
        <p:spPr>
          <a:xfrm>
            <a:off x="4755141" y="3442301"/>
            <a:ext cx="1048196" cy="3922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Meeting point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9" name="Graphic 18" descr="Marker with solid fill">
            <a:extLst>
              <a:ext uri="{FF2B5EF4-FFF2-40B4-BE49-F238E27FC236}">
                <a16:creationId xmlns:a16="http://schemas.microsoft.com/office/drawing/2014/main" id="{20F6F57A-EBB2-DCC5-5A71-0D6B9255E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768" y="3680005"/>
            <a:ext cx="454046" cy="454046"/>
          </a:xfrm>
          <a:prstGeom prst="rect">
            <a:avLst/>
          </a:prstGeom>
        </p:spPr>
      </p:pic>
      <p:pic>
        <p:nvPicPr>
          <p:cNvPr id="23" name="Graphic 22" descr="Marker with solid fill">
            <a:extLst>
              <a:ext uri="{FF2B5EF4-FFF2-40B4-BE49-F238E27FC236}">
                <a16:creationId xmlns:a16="http://schemas.microsoft.com/office/drawing/2014/main" id="{E27DC6D5-52BC-1654-0982-C1FAFF1666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7707" y="3452983"/>
            <a:ext cx="454046" cy="454046"/>
          </a:xfrm>
          <a:prstGeom prst="rect">
            <a:avLst/>
          </a:prstGeom>
        </p:spPr>
      </p:pic>
      <p:pic>
        <p:nvPicPr>
          <p:cNvPr id="24" name="Graphic 23" descr="Marker with solid fill">
            <a:extLst>
              <a:ext uri="{FF2B5EF4-FFF2-40B4-BE49-F238E27FC236}">
                <a16:creationId xmlns:a16="http://schemas.microsoft.com/office/drawing/2014/main" id="{F9AD106C-7E6F-B16A-BEB7-63B6ADF0A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1370" y="4041862"/>
            <a:ext cx="454046" cy="454046"/>
          </a:xfrm>
          <a:prstGeom prst="rect">
            <a:avLst/>
          </a:prstGeom>
        </p:spPr>
      </p:pic>
      <p:pic>
        <p:nvPicPr>
          <p:cNvPr id="26" name="Graphic 25" descr="Marker with solid fill">
            <a:extLst>
              <a:ext uri="{FF2B5EF4-FFF2-40B4-BE49-F238E27FC236}">
                <a16:creationId xmlns:a16="http://schemas.microsoft.com/office/drawing/2014/main" id="{7D499606-7765-7031-05BE-8A4AC50D5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9932" y="3060551"/>
            <a:ext cx="454046" cy="454046"/>
          </a:xfrm>
          <a:prstGeom prst="rect">
            <a:avLst/>
          </a:prstGeom>
        </p:spPr>
      </p:pic>
      <p:pic>
        <p:nvPicPr>
          <p:cNvPr id="28" name="Picture 2" descr="Face Savouring Delicious Food">
            <a:extLst>
              <a:ext uri="{FF2B5EF4-FFF2-40B4-BE49-F238E27FC236}">
                <a16:creationId xmlns:a16="http://schemas.microsoft.com/office/drawing/2014/main" id="{7AD18A56-BA2B-217D-EC48-D34EB21BC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22" y="4067228"/>
            <a:ext cx="285579" cy="28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yellow face with white eyes&#10;&#10;Description automatically generated">
            <a:extLst>
              <a:ext uri="{FF2B5EF4-FFF2-40B4-BE49-F238E27FC236}">
                <a16:creationId xmlns:a16="http://schemas.microsoft.com/office/drawing/2014/main" id="{5D91C9E5-DF92-BE9B-F966-2BC1EA46DB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722" y="3077506"/>
            <a:ext cx="285580" cy="285580"/>
          </a:xfrm>
          <a:prstGeom prst="rect">
            <a:avLst/>
          </a:prstGeom>
        </p:spPr>
      </p:pic>
      <p:pic>
        <p:nvPicPr>
          <p:cNvPr id="30" name="Picture 29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53D43B17-CEB5-5FD9-72FB-2E48F08570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5996" y="3459579"/>
            <a:ext cx="285580" cy="285580"/>
          </a:xfrm>
          <a:prstGeom prst="rect">
            <a:avLst/>
          </a:prstGeom>
        </p:spPr>
      </p:pic>
      <p:pic>
        <p:nvPicPr>
          <p:cNvPr id="32" name="Graphic 31" descr="Marker with solid fill">
            <a:extLst>
              <a:ext uri="{FF2B5EF4-FFF2-40B4-BE49-F238E27FC236}">
                <a16:creationId xmlns:a16="http://schemas.microsoft.com/office/drawing/2014/main" id="{6B8EA623-5031-AE40-96D5-C54A7B1C5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7324" y="2606506"/>
            <a:ext cx="454046" cy="454046"/>
          </a:xfrm>
          <a:prstGeom prst="rect">
            <a:avLst/>
          </a:prstGeom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7834FC1E-3ADC-38E7-B375-3234BE64F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77" y="2514071"/>
            <a:ext cx="423340" cy="42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364D7E-2122-E618-3CB6-ABD2045B3758}"/>
              </a:ext>
            </a:extLst>
          </p:cNvPr>
          <p:cNvSpPr txBox="1"/>
          <p:nvPr/>
        </p:nvSpPr>
        <p:spPr>
          <a:xfrm>
            <a:off x="995401" y="5402533"/>
            <a:ext cx="71531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000" b="1" dirty="0">
                <a:solidFill>
                  <a:schemeClr val="accent2"/>
                </a:solidFill>
                <a:ea typeface="Roboto Slab"/>
                <a:cs typeface="Roboto Slab"/>
                <a:sym typeface="Roboto Slab"/>
              </a:rPr>
              <a:t>Q: Is there more to convexity? </a:t>
            </a:r>
            <a:r>
              <a:rPr lang="en-US" sz="3000" b="1" dirty="0">
                <a:solidFill>
                  <a:srgbClr val="00B050"/>
                </a:solidFill>
                <a:ea typeface="Roboto Slab"/>
                <a:cs typeface="Roboto Slab"/>
                <a:sym typeface="Roboto Slab"/>
              </a:rPr>
              <a:t>YES!</a:t>
            </a:r>
          </a:p>
          <a:p>
            <a:pPr lvl="0"/>
            <a:r>
              <a:rPr lang="en-US" sz="30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Graphs</a:t>
            </a:r>
            <a:endParaRPr lang="en-US" sz="3000" b="1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cxnSp>
        <p:nvCxnSpPr>
          <p:cNvPr id="12" name="Curved Connector 4">
            <a:extLst>
              <a:ext uri="{FF2B5EF4-FFF2-40B4-BE49-F238E27FC236}">
                <a16:creationId xmlns:a16="http://schemas.microsoft.com/office/drawing/2014/main" id="{99018FF0-5EBA-42A6-42A5-4EC492E06A41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4100115" y="4264407"/>
            <a:ext cx="635643" cy="556425"/>
          </a:xfrm>
          <a:prstGeom prst="curvedConnector3">
            <a:avLst>
              <a:gd name="adj1" fmla="val 50000"/>
            </a:avLst>
          </a:prstGeom>
          <a:ln w="47625">
            <a:solidFill>
              <a:srgbClr val="E4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D8EBC3-9E23-5054-B8CC-8282F9F59842}"/>
              </a:ext>
            </a:extLst>
          </p:cNvPr>
          <p:cNvSpPr txBox="1"/>
          <p:nvPr/>
        </p:nvSpPr>
        <p:spPr>
          <a:xfrm>
            <a:off x="3630437" y="4860440"/>
            <a:ext cx="10185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000" b="1" dirty="0">
                <a:solidFill>
                  <a:srgbClr val="9ABDF6"/>
                </a:solidFill>
                <a:ea typeface="Roboto Slab"/>
                <a:cs typeface="Roboto Slab"/>
                <a:sym typeface="Roboto Slab"/>
              </a:rPr>
              <a:t>river</a:t>
            </a:r>
          </a:p>
        </p:txBody>
      </p:sp>
    </p:spTree>
    <p:extLst>
      <p:ext uri="{BB962C8B-B14F-4D97-AF65-F5344CB8AC3E}">
        <p14:creationId xmlns:p14="http://schemas.microsoft.com/office/powerpoint/2010/main" val="3880434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507EF75-E8C0-84DA-A8B9-B605A7FF0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88F0CC04-3DB8-222D-9565-76AF5675CA4F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/>
                  <a:t>Convex Validity </a:t>
                </a:r>
                <a:r>
                  <a:rPr lang="en-US" sz="3600" b="1" dirty="0">
                    <a:solidFill>
                      <a:srgbClr val="0091EA"/>
                    </a:solidFill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3600" b="1" dirty="0"/>
                  <a:t> 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88F0CC04-3DB8-222D-9565-76AF5675CA4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l="-2261"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5D23C95-D95B-1108-1573-B055B8F78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47" y="1439800"/>
            <a:ext cx="5924164" cy="371848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Freeform 1">
            <a:extLst>
              <a:ext uri="{FF2B5EF4-FFF2-40B4-BE49-F238E27FC236}">
                <a16:creationId xmlns:a16="http://schemas.microsoft.com/office/drawing/2014/main" id="{2C00E594-6384-0168-22DD-298647455BB8}"/>
              </a:ext>
            </a:extLst>
          </p:cNvPr>
          <p:cNvSpPr/>
          <p:nvPr/>
        </p:nvSpPr>
        <p:spPr>
          <a:xfrm>
            <a:off x="4188542" y="3452966"/>
            <a:ext cx="2875935" cy="973394"/>
          </a:xfrm>
          <a:custGeom>
            <a:avLst/>
            <a:gdLst>
              <a:gd name="connsiteX0" fmla="*/ 0 w 3834580"/>
              <a:gd name="connsiteY0" fmla="*/ 1297858 h 1297858"/>
              <a:gd name="connsiteX1" fmla="*/ 2428567 w 3834580"/>
              <a:gd name="connsiteY1" fmla="*/ 0 h 1297858"/>
              <a:gd name="connsiteX2" fmla="*/ 3834580 w 3834580"/>
              <a:gd name="connsiteY2" fmla="*/ 530942 h 1297858"/>
              <a:gd name="connsiteX3" fmla="*/ 0 w 3834580"/>
              <a:gd name="connsiteY3" fmla="*/ 1297858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4580" h="1297858">
                <a:moveTo>
                  <a:pt x="0" y="1297858"/>
                </a:moveTo>
                <a:lnTo>
                  <a:pt x="2428567" y="0"/>
                </a:lnTo>
                <a:lnTo>
                  <a:pt x="3834580" y="530942"/>
                </a:lnTo>
                <a:lnTo>
                  <a:pt x="0" y="1297858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4CA8A-166A-A415-1D10-FC523A17F320}"/>
              </a:ext>
            </a:extLst>
          </p:cNvPr>
          <p:cNvSpPr/>
          <p:nvPr/>
        </p:nvSpPr>
        <p:spPr>
          <a:xfrm>
            <a:off x="6569044" y="316102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47.3762684</a:t>
            </a:r>
          </a:p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8.5459014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5D28BE-9AF1-2033-AA0B-653828407153}"/>
              </a:ext>
            </a:extLst>
          </p:cNvPr>
          <p:cNvSpPr/>
          <p:nvPr/>
        </p:nvSpPr>
        <p:spPr>
          <a:xfrm>
            <a:off x="5581579" y="277590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47.3760904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8.5474463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BD3C62-3AEB-8039-0B97-19E4D7F3AE74}"/>
              </a:ext>
            </a:extLst>
          </p:cNvPr>
          <p:cNvSpPr/>
          <p:nvPr/>
        </p:nvSpPr>
        <p:spPr>
          <a:xfrm>
            <a:off x="3308971" y="2324844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47.37552388.5379106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9F0A9B-55F9-E24F-F67F-E11B230B423F}"/>
              </a:ext>
            </a:extLst>
          </p:cNvPr>
          <p:cNvSpPr/>
          <p:nvPr/>
        </p:nvSpPr>
        <p:spPr>
          <a:xfrm>
            <a:off x="3763016" y="3747252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47.3689232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8.5341614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21D1EF-5D95-5041-01A4-17CE69EE8CF8}"/>
              </a:ext>
            </a:extLst>
          </p:cNvPr>
          <p:cNvSpPr/>
          <p:nvPr/>
        </p:nvSpPr>
        <p:spPr>
          <a:xfrm>
            <a:off x="4755141" y="3442301"/>
            <a:ext cx="1048196" cy="3922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Meeting point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9" name="Graphic 18" descr="Marker with solid fill">
            <a:extLst>
              <a:ext uri="{FF2B5EF4-FFF2-40B4-BE49-F238E27FC236}">
                <a16:creationId xmlns:a16="http://schemas.microsoft.com/office/drawing/2014/main" id="{C7062F61-2CC4-3E71-EABB-8A74922F2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768" y="3680005"/>
            <a:ext cx="454046" cy="454046"/>
          </a:xfrm>
          <a:prstGeom prst="rect">
            <a:avLst/>
          </a:prstGeom>
        </p:spPr>
      </p:pic>
      <p:pic>
        <p:nvPicPr>
          <p:cNvPr id="23" name="Graphic 22" descr="Marker with solid fill">
            <a:extLst>
              <a:ext uri="{FF2B5EF4-FFF2-40B4-BE49-F238E27FC236}">
                <a16:creationId xmlns:a16="http://schemas.microsoft.com/office/drawing/2014/main" id="{EC155340-95B4-18E3-C355-75F3F09BE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7707" y="3452983"/>
            <a:ext cx="454046" cy="454046"/>
          </a:xfrm>
          <a:prstGeom prst="rect">
            <a:avLst/>
          </a:prstGeom>
        </p:spPr>
      </p:pic>
      <p:pic>
        <p:nvPicPr>
          <p:cNvPr id="24" name="Graphic 23" descr="Marker with solid fill">
            <a:extLst>
              <a:ext uri="{FF2B5EF4-FFF2-40B4-BE49-F238E27FC236}">
                <a16:creationId xmlns:a16="http://schemas.microsoft.com/office/drawing/2014/main" id="{1FC95B6F-F7CB-1E88-1E56-D885E27789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1370" y="4041862"/>
            <a:ext cx="454046" cy="454046"/>
          </a:xfrm>
          <a:prstGeom prst="rect">
            <a:avLst/>
          </a:prstGeom>
        </p:spPr>
      </p:pic>
      <p:pic>
        <p:nvPicPr>
          <p:cNvPr id="26" name="Graphic 25" descr="Marker with solid fill">
            <a:extLst>
              <a:ext uri="{FF2B5EF4-FFF2-40B4-BE49-F238E27FC236}">
                <a16:creationId xmlns:a16="http://schemas.microsoft.com/office/drawing/2014/main" id="{227FDD4F-98BF-A433-10FC-0DC82886BE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9932" y="3060551"/>
            <a:ext cx="454046" cy="454046"/>
          </a:xfrm>
          <a:prstGeom prst="rect">
            <a:avLst/>
          </a:prstGeom>
        </p:spPr>
      </p:pic>
      <p:pic>
        <p:nvPicPr>
          <p:cNvPr id="28" name="Picture 2" descr="Face Savouring Delicious Food">
            <a:extLst>
              <a:ext uri="{FF2B5EF4-FFF2-40B4-BE49-F238E27FC236}">
                <a16:creationId xmlns:a16="http://schemas.microsoft.com/office/drawing/2014/main" id="{FA72704A-7A51-6CB9-3ACD-1835B7692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22" y="4067228"/>
            <a:ext cx="285579" cy="28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yellow face with white eyes&#10;&#10;Description automatically generated">
            <a:extLst>
              <a:ext uri="{FF2B5EF4-FFF2-40B4-BE49-F238E27FC236}">
                <a16:creationId xmlns:a16="http://schemas.microsoft.com/office/drawing/2014/main" id="{9579D755-BD0D-E920-7454-D71283A11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722" y="3077506"/>
            <a:ext cx="285580" cy="285580"/>
          </a:xfrm>
          <a:prstGeom prst="rect">
            <a:avLst/>
          </a:prstGeom>
        </p:spPr>
      </p:pic>
      <p:pic>
        <p:nvPicPr>
          <p:cNvPr id="30" name="Picture 29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7E87C626-701B-7A6F-5EC3-6E4C97A74D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5996" y="3459579"/>
            <a:ext cx="285580" cy="285580"/>
          </a:xfrm>
          <a:prstGeom prst="rect">
            <a:avLst/>
          </a:prstGeom>
        </p:spPr>
      </p:pic>
      <p:pic>
        <p:nvPicPr>
          <p:cNvPr id="32" name="Graphic 31" descr="Marker with solid fill">
            <a:extLst>
              <a:ext uri="{FF2B5EF4-FFF2-40B4-BE49-F238E27FC236}">
                <a16:creationId xmlns:a16="http://schemas.microsoft.com/office/drawing/2014/main" id="{F2D3D0B2-8A74-8F1A-AFEA-36457C037D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7324" y="2606506"/>
            <a:ext cx="454046" cy="454046"/>
          </a:xfrm>
          <a:prstGeom prst="rect">
            <a:avLst/>
          </a:prstGeom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24261F25-9C18-CB3B-EF25-9B2EA84F3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77" y="2514071"/>
            <a:ext cx="423340" cy="42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9C2D4F-1403-A0EA-2FFC-72C23B2416DB}"/>
              </a:ext>
            </a:extLst>
          </p:cNvPr>
          <p:cNvSpPr txBox="1"/>
          <p:nvPr/>
        </p:nvSpPr>
        <p:spPr>
          <a:xfrm>
            <a:off x="995401" y="5402533"/>
            <a:ext cx="71531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000" b="1" dirty="0">
                <a:solidFill>
                  <a:schemeClr val="accent2"/>
                </a:solidFill>
                <a:ea typeface="Roboto Slab"/>
                <a:cs typeface="Roboto Slab"/>
                <a:sym typeface="Roboto Slab"/>
              </a:rPr>
              <a:t>Q: Is there more to convexity? </a:t>
            </a:r>
            <a:r>
              <a:rPr lang="en-US" sz="3000" b="1" dirty="0">
                <a:solidFill>
                  <a:srgbClr val="00B050"/>
                </a:solidFill>
                <a:ea typeface="Roboto Slab"/>
                <a:cs typeface="Roboto Slab"/>
                <a:sym typeface="Roboto Slab"/>
              </a:rPr>
              <a:t>YES!</a:t>
            </a:r>
          </a:p>
          <a:p>
            <a:pPr lvl="0"/>
            <a:r>
              <a:rPr lang="en-US" sz="30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Graphs,</a:t>
            </a:r>
            <a:r>
              <a:rPr lang="en-US" sz="3000" b="1" dirty="0">
                <a:solidFill>
                  <a:srgbClr val="00B05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30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lattices</a:t>
            </a:r>
            <a:endParaRPr lang="en-US" sz="3000" b="1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cxnSp>
        <p:nvCxnSpPr>
          <p:cNvPr id="12" name="Curved Connector 4">
            <a:extLst>
              <a:ext uri="{FF2B5EF4-FFF2-40B4-BE49-F238E27FC236}">
                <a16:creationId xmlns:a16="http://schemas.microsoft.com/office/drawing/2014/main" id="{7C92DCFE-C669-66E9-BF88-0AB2F2BBEEBA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4100115" y="4264407"/>
            <a:ext cx="635643" cy="556425"/>
          </a:xfrm>
          <a:prstGeom prst="curvedConnector3">
            <a:avLst>
              <a:gd name="adj1" fmla="val 50000"/>
            </a:avLst>
          </a:prstGeom>
          <a:ln w="47625">
            <a:solidFill>
              <a:srgbClr val="E4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567C085-4CF3-8828-EC6C-A33A4AF72E0E}"/>
              </a:ext>
            </a:extLst>
          </p:cNvPr>
          <p:cNvSpPr txBox="1"/>
          <p:nvPr/>
        </p:nvSpPr>
        <p:spPr>
          <a:xfrm>
            <a:off x="3630437" y="4860440"/>
            <a:ext cx="10185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000" b="1" dirty="0">
                <a:solidFill>
                  <a:srgbClr val="9ABDF6"/>
                </a:solidFill>
                <a:ea typeface="Roboto Slab"/>
                <a:cs typeface="Roboto Slab"/>
                <a:sym typeface="Roboto Slab"/>
              </a:rPr>
              <a:t>river</a:t>
            </a:r>
          </a:p>
        </p:txBody>
      </p:sp>
    </p:spTree>
    <p:extLst>
      <p:ext uri="{BB962C8B-B14F-4D97-AF65-F5344CB8AC3E}">
        <p14:creationId xmlns:p14="http://schemas.microsoft.com/office/powerpoint/2010/main" val="467494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FE130D88-BD66-BA43-2FB3-3A8074A6E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3A29AC75-7813-F419-8E1C-404C02443BED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/>
                  <a:t>Convex Validity </a:t>
                </a:r>
                <a:r>
                  <a:rPr lang="en-US" sz="3600" b="1" dirty="0">
                    <a:solidFill>
                      <a:srgbClr val="0091EA"/>
                    </a:solidFill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0091EA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3600" b="1" dirty="0"/>
                  <a:t> </a:t>
                </a:r>
                <a:endParaRPr sz="3600" b="1" dirty="0"/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3A29AC75-7813-F419-8E1C-404C02443BE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150" y="29826"/>
                <a:ext cx="8357850" cy="936900"/>
              </a:xfrm>
              <a:prstGeom prst="rect">
                <a:avLst/>
              </a:prstGeom>
              <a:blipFill>
                <a:blip r:embed="rId3"/>
                <a:stretch>
                  <a:fillRect l="-2261"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6DCD1C6-EB4E-681F-D220-55998C756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47" y="1439800"/>
            <a:ext cx="5924164" cy="371848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Freeform 1">
            <a:extLst>
              <a:ext uri="{FF2B5EF4-FFF2-40B4-BE49-F238E27FC236}">
                <a16:creationId xmlns:a16="http://schemas.microsoft.com/office/drawing/2014/main" id="{C79AF597-83FE-FDA9-C78F-0DE22D78EC14}"/>
              </a:ext>
            </a:extLst>
          </p:cNvPr>
          <p:cNvSpPr/>
          <p:nvPr/>
        </p:nvSpPr>
        <p:spPr>
          <a:xfrm>
            <a:off x="4188542" y="3452966"/>
            <a:ext cx="2875935" cy="973394"/>
          </a:xfrm>
          <a:custGeom>
            <a:avLst/>
            <a:gdLst>
              <a:gd name="connsiteX0" fmla="*/ 0 w 3834580"/>
              <a:gd name="connsiteY0" fmla="*/ 1297858 h 1297858"/>
              <a:gd name="connsiteX1" fmla="*/ 2428567 w 3834580"/>
              <a:gd name="connsiteY1" fmla="*/ 0 h 1297858"/>
              <a:gd name="connsiteX2" fmla="*/ 3834580 w 3834580"/>
              <a:gd name="connsiteY2" fmla="*/ 530942 h 1297858"/>
              <a:gd name="connsiteX3" fmla="*/ 0 w 3834580"/>
              <a:gd name="connsiteY3" fmla="*/ 1297858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4580" h="1297858">
                <a:moveTo>
                  <a:pt x="0" y="1297858"/>
                </a:moveTo>
                <a:lnTo>
                  <a:pt x="2428567" y="0"/>
                </a:lnTo>
                <a:lnTo>
                  <a:pt x="3834580" y="530942"/>
                </a:lnTo>
                <a:lnTo>
                  <a:pt x="0" y="1297858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52F299-6A30-9B38-542B-0B8B3702F42C}"/>
              </a:ext>
            </a:extLst>
          </p:cNvPr>
          <p:cNvSpPr/>
          <p:nvPr/>
        </p:nvSpPr>
        <p:spPr>
          <a:xfrm>
            <a:off x="6569044" y="316102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47.3762684</a:t>
            </a:r>
          </a:p>
          <a:p>
            <a:pPr algn="r"/>
            <a:r>
              <a:rPr lang="en-CH" sz="900" dirty="0">
                <a:latin typeface="Cambria" panose="02040503050406030204" pitchFamily="18" charset="0"/>
                <a:ea typeface="Cambria" panose="02040503050406030204" pitchFamily="18" charset="0"/>
              </a:rPr>
              <a:t>8.5459014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C8EF81-9314-3609-B23E-71A0E86960C3}"/>
              </a:ext>
            </a:extLst>
          </p:cNvPr>
          <p:cNvSpPr/>
          <p:nvPr/>
        </p:nvSpPr>
        <p:spPr>
          <a:xfrm>
            <a:off x="5581579" y="2775909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47.3760904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8.5474463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A08A66-F59B-E850-446C-220D69DAB498}"/>
              </a:ext>
            </a:extLst>
          </p:cNvPr>
          <p:cNvSpPr/>
          <p:nvPr/>
        </p:nvSpPr>
        <p:spPr>
          <a:xfrm>
            <a:off x="3308971" y="2324844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47.37552388.5379106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5CD5CB-3ACA-8AE3-66C9-E0E1494E5D23}"/>
              </a:ext>
            </a:extLst>
          </p:cNvPr>
          <p:cNvSpPr/>
          <p:nvPr/>
        </p:nvSpPr>
        <p:spPr>
          <a:xfrm>
            <a:off x="3763016" y="3747252"/>
            <a:ext cx="830753" cy="462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47.3689232</a:t>
            </a:r>
          </a:p>
          <a:p>
            <a:pPr algn="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8.5341614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CD8FE7-C83C-5901-FDB2-B9FBC35EA10E}"/>
              </a:ext>
            </a:extLst>
          </p:cNvPr>
          <p:cNvSpPr/>
          <p:nvPr/>
        </p:nvSpPr>
        <p:spPr>
          <a:xfrm>
            <a:off x="4755141" y="3442301"/>
            <a:ext cx="1048196" cy="3922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>
                <a:latin typeface="Cambria" panose="02040503050406030204" pitchFamily="18" charset="0"/>
                <a:ea typeface="Cambria" panose="02040503050406030204" pitchFamily="18" charset="0"/>
              </a:rPr>
              <a:t>Meeting point</a:t>
            </a:r>
            <a:endParaRPr lang="en-CH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9" name="Graphic 18" descr="Marker with solid fill">
            <a:extLst>
              <a:ext uri="{FF2B5EF4-FFF2-40B4-BE49-F238E27FC236}">
                <a16:creationId xmlns:a16="http://schemas.microsoft.com/office/drawing/2014/main" id="{AA43BEF8-9ADA-60FA-8FEF-A23401C0BA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768" y="3680005"/>
            <a:ext cx="454046" cy="454046"/>
          </a:xfrm>
          <a:prstGeom prst="rect">
            <a:avLst/>
          </a:prstGeom>
        </p:spPr>
      </p:pic>
      <p:pic>
        <p:nvPicPr>
          <p:cNvPr id="23" name="Graphic 22" descr="Marker with solid fill">
            <a:extLst>
              <a:ext uri="{FF2B5EF4-FFF2-40B4-BE49-F238E27FC236}">
                <a16:creationId xmlns:a16="http://schemas.microsoft.com/office/drawing/2014/main" id="{132EAB9E-EB8C-DA93-5EDE-ABD6ABEBA8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7707" y="3452983"/>
            <a:ext cx="454046" cy="454046"/>
          </a:xfrm>
          <a:prstGeom prst="rect">
            <a:avLst/>
          </a:prstGeom>
        </p:spPr>
      </p:pic>
      <p:pic>
        <p:nvPicPr>
          <p:cNvPr id="24" name="Graphic 23" descr="Marker with solid fill">
            <a:extLst>
              <a:ext uri="{FF2B5EF4-FFF2-40B4-BE49-F238E27FC236}">
                <a16:creationId xmlns:a16="http://schemas.microsoft.com/office/drawing/2014/main" id="{0D98E71C-AB2A-5DC9-FEA0-C8619A8F71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1370" y="4041862"/>
            <a:ext cx="454046" cy="454046"/>
          </a:xfrm>
          <a:prstGeom prst="rect">
            <a:avLst/>
          </a:prstGeom>
        </p:spPr>
      </p:pic>
      <p:pic>
        <p:nvPicPr>
          <p:cNvPr id="26" name="Graphic 25" descr="Marker with solid fill">
            <a:extLst>
              <a:ext uri="{FF2B5EF4-FFF2-40B4-BE49-F238E27FC236}">
                <a16:creationId xmlns:a16="http://schemas.microsoft.com/office/drawing/2014/main" id="{6A65113F-A286-C17C-C7CA-ED570A02F0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9932" y="3060551"/>
            <a:ext cx="454046" cy="454046"/>
          </a:xfrm>
          <a:prstGeom prst="rect">
            <a:avLst/>
          </a:prstGeom>
        </p:spPr>
      </p:pic>
      <p:pic>
        <p:nvPicPr>
          <p:cNvPr id="28" name="Picture 2" descr="Face Savouring Delicious Food">
            <a:extLst>
              <a:ext uri="{FF2B5EF4-FFF2-40B4-BE49-F238E27FC236}">
                <a16:creationId xmlns:a16="http://schemas.microsoft.com/office/drawing/2014/main" id="{1ED086A3-FDD0-33F9-9586-E908A5E0F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22" y="4067228"/>
            <a:ext cx="285579" cy="28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yellow face with white eyes&#10;&#10;Description automatically generated">
            <a:extLst>
              <a:ext uri="{FF2B5EF4-FFF2-40B4-BE49-F238E27FC236}">
                <a16:creationId xmlns:a16="http://schemas.microsoft.com/office/drawing/2014/main" id="{B2693E60-6F04-2698-4009-47A37C763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722" y="3077506"/>
            <a:ext cx="285580" cy="285580"/>
          </a:xfrm>
          <a:prstGeom prst="rect">
            <a:avLst/>
          </a:prstGeom>
        </p:spPr>
      </p:pic>
      <p:pic>
        <p:nvPicPr>
          <p:cNvPr id="30" name="Picture 29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591DF134-5B96-3E41-FD8A-7DF81F10E6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5996" y="3459579"/>
            <a:ext cx="285580" cy="285580"/>
          </a:xfrm>
          <a:prstGeom prst="rect">
            <a:avLst/>
          </a:prstGeom>
        </p:spPr>
      </p:pic>
      <p:pic>
        <p:nvPicPr>
          <p:cNvPr id="32" name="Graphic 31" descr="Marker with solid fill">
            <a:extLst>
              <a:ext uri="{FF2B5EF4-FFF2-40B4-BE49-F238E27FC236}">
                <a16:creationId xmlns:a16="http://schemas.microsoft.com/office/drawing/2014/main" id="{0E071761-A3C9-FA0B-8653-DDC8E732E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7324" y="2606506"/>
            <a:ext cx="454046" cy="454046"/>
          </a:xfrm>
          <a:prstGeom prst="rect">
            <a:avLst/>
          </a:prstGeom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B6C74CFD-FD2C-4716-5FAD-840EBB0B8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77" y="2514071"/>
            <a:ext cx="423340" cy="42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72054E-6FA4-E626-4ACD-9462696B889C}"/>
              </a:ext>
            </a:extLst>
          </p:cNvPr>
          <p:cNvSpPr txBox="1"/>
          <p:nvPr/>
        </p:nvSpPr>
        <p:spPr>
          <a:xfrm>
            <a:off x="995401" y="5402533"/>
            <a:ext cx="71531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000" b="1" dirty="0">
                <a:solidFill>
                  <a:schemeClr val="accent2"/>
                </a:solidFill>
                <a:ea typeface="Roboto Slab"/>
                <a:cs typeface="Roboto Slab"/>
                <a:sym typeface="Roboto Slab"/>
              </a:rPr>
              <a:t>Q: Is there more to convexity? </a:t>
            </a:r>
            <a:r>
              <a:rPr lang="en-US" sz="3000" b="1" dirty="0">
                <a:solidFill>
                  <a:srgbClr val="00B050"/>
                </a:solidFill>
                <a:ea typeface="Roboto Slab"/>
                <a:cs typeface="Roboto Slab"/>
                <a:sym typeface="Roboto Slab"/>
              </a:rPr>
              <a:t>YES!</a:t>
            </a:r>
          </a:p>
          <a:p>
            <a:pPr lvl="0"/>
            <a:r>
              <a:rPr lang="en-US" sz="3000" b="1" dirty="0">
                <a:solidFill>
                  <a:srgbClr val="00B0F0"/>
                </a:solidFill>
                <a:ea typeface="Roboto Slab"/>
                <a:cs typeface="Roboto Slab"/>
                <a:sym typeface="Roboto Slab"/>
              </a:rPr>
              <a:t>Graphs,</a:t>
            </a:r>
            <a:r>
              <a:rPr lang="en-US" sz="3000" b="1" dirty="0">
                <a:solidFill>
                  <a:srgbClr val="00B05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3000" b="1" dirty="0">
                <a:solidFill>
                  <a:srgbClr val="FF0000"/>
                </a:solidFill>
                <a:ea typeface="Roboto Slab"/>
                <a:cs typeface="Roboto Slab"/>
                <a:sym typeface="Roboto Slab"/>
              </a:rPr>
              <a:t>lattices,</a:t>
            </a:r>
            <a:r>
              <a:rPr lang="en-US" sz="3000" b="1" dirty="0">
                <a:solidFill>
                  <a:srgbClr val="00B050"/>
                </a:solidFill>
                <a:ea typeface="Roboto Slab"/>
                <a:cs typeface="Roboto Slab"/>
                <a:sym typeface="Roboto Slab"/>
              </a:rPr>
              <a:t> </a:t>
            </a:r>
            <a:r>
              <a:rPr lang="en-US" sz="3000" b="1" dirty="0">
                <a:solidFill>
                  <a:schemeClr val="tx1"/>
                </a:solidFill>
                <a:ea typeface="Roboto Slab"/>
                <a:cs typeface="Roboto Slab"/>
                <a:sym typeface="Roboto Slab"/>
              </a:rPr>
              <a:t>etc.</a:t>
            </a:r>
          </a:p>
        </p:txBody>
      </p:sp>
      <p:cxnSp>
        <p:nvCxnSpPr>
          <p:cNvPr id="12" name="Curved Connector 4">
            <a:extLst>
              <a:ext uri="{FF2B5EF4-FFF2-40B4-BE49-F238E27FC236}">
                <a16:creationId xmlns:a16="http://schemas.microsoft.com/office/drawing/2014/main" id="{08701A4E-823C-E54E-BA39-26D2926D5C68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4100115" y="4264407"/>
            <a:ext cx="635643" cy="556425"/>
          </a:xfrm>
          <a:prstGeom prst="curvedConnector3">
            <a:avLst>
              <a:gd name="adj1" fmla="val 50000"/>
            </a:avLst>
          </a:prstGeom>
          <a:ln w="47625">
            <a:solidFill>
              <a:srgbClr val="E4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1FC053-483E-6FB1-5B62-C4F0690EC421}"/>
              </a:ext>
            </a:extLst>
          </p:cNvPr>
          <p:cNvSpPr txBox="1"/>
          <p:nvPr/>
        </p:nvSpPr>
        <p:spPr>
          <a:xfrm>
            <a:off x="3630437" y="4860440"/>
            <a:ext cx="10185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000" b="1" dirty="0">
                <a:solidFill>
                  <a:srgbClr val="9ABDF6"/>
                </a:solidFill>
                <a:ea typeface="Roboto Slab"/>
                <a:cs typeface="Roboto Slab"/>
                <a:sym typeface="Roboto Slab"/>
              </a:rPr>
              <a:t>river</a:t>
            </a:r>
          </a:p>
        </p:txBody>
      </p:sp>
    </p:spTree>
    <p:extLst>
      <p:ext uri="{BB962C8B-B14F-4D97-AF65-F5344CB8AC3E}">
        <p14:creationId xmlns:p14="http://schemas.microsoft.com/office/powerpoint/2010/main" val="2689953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2B6E5D2-FCF3-293B-B1A1-8C7907CDD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F4F21659-F191-6F3C-B37C-804608B7E3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1432726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CA771B43-0374-1652-AB53-F7E3D9251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15D32C39-98D0-81C6-2ABD-2948880139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BCC590D-044A-353F-70EF-3891C6BDA094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S.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BCC590D-044A-353F-70EF-3891C6BDA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573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13A84FF4-8AFF-1F58-97FD-7EB8C46A2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3609185A-B44F-5A97-CB7A-CFA8BF4847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3D52022-5438-D3DC-361D-54AC356D3C7E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S.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3D52022-5438-D3DC-361D-54AC356D3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955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5E2851D-AD6A-F849-1AB5-9F1688F22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F4599192-69F5-C0F2-404D-3FD74AD26C29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7706788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F4599192-69F5-C0F2-404D-3FD74AD26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7706788" cy="1600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DE12D3FF-3A22-38D0-5FD1-F20C12724E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Consensus (Byzantine Agreement)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160600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1114A44-F885-E0FE-C058-E9764E157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6AD0BA5F-A586-C2C9-D0CB-68498D50B6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56DF0C3-2ECD-70DF-E359-EEBBF9ECEDA9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S.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56DF0C3-2ECD-70DF-E359-EEBBF9ECE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7473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D6B46469-A4CC-4683-9675-54FFC2926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D2BCAB0C-1007-128E-BE7F-44386BABF9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3B2DCE9-5510-2D6F-8819-A5544B78247B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S.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3B2DCE9-5510-2D6F-8819-A5544B782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511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38996A3-2B1F-B966-8F7A-09E413A64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9379BEB0-E9AC-65F0-7FC3-85E304D033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BF63BD3-D76C-E12B-2F12-78A1AB0CCA57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Intersections of convex sets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rgbClr val="F2F2F2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S.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BF63BD3-D76C-E12B-2F12-78A1AB0CC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335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B321DFE0-0060-54F3-8E61-8F7181E3B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74562839-F2EB-4856-349E-1B1CDCED79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1E8B742B-8F54-ED21-2B52-B81270B3E273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Intersections of convex sets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1E8B742B-8F54-ED21-2B52-B81270B3E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8206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A4B7EF2-14CD-BC5E-1A29-22C7B6101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1F014618-6A6D-6039-F0ED-4751C2F295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977A0E3-F19A-8A64-D73A-96C6AA466AA7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Intersections of convex sets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0977A0E3-F19A-8A64-D73A-96C6AA466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5737B16-D803-E5B7-FF6F-6C628060F8DB}"/>
              </a:ext>
            </a:extLst>
          </p:cNvPr>
          <p:cNvSpPr txBox="1"/>
          <p:nvPr/>
        </p:nvSpPr>
        <p:spPr>
          <a:xfrm>
            <a:off x="310048" y="3693840"/>
            <a:ext cx="917808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Roboto Slab"/>
                <a:cs typeface="Roboto Slab"/>
                <a:sym typeface="Roboto Slab"/>
              </a:rPr>
              <a:t>Convex Validity: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Slab"/>
                <a:cs typeface="Roboto Slab"/>
                <a:sym typeface="Roboto Slab"/>
              </a:rPr>
              <a:t> output </a:t>
            </a:r>
            <a:r>
              <a:rPr kumimoji="0" 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2A09B7"/>
                </a:solidFill>
                <a:effectLst/>
                <a:uLnTx/>
                <a:uFillTx/>
                <a:latin typeface="Arial"/>
                <a:ea typeface="Roboto Slab"/>
                <a:cs typeface="Roboto Slab"/>
                <a:sym typeface="Roboto Slab"/>
              </a:rPr>
              <a:t>y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Slab"/>
                <a:cs typeface="Roboto Slab"/>
                <a:sym typeface="Roboto Slab"/>
              </a:rPr>
              <a:t> is in the convex hull of 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Roboto Slab"/>
                <a:cs typeface="Roboto Slab"/>
                <a:sym typeface="Roboto Slab"/>
              </a:rPr>
              <a:t>honest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Slab"/>
                <a:cs typeface="Roboto Slab"/>
                <a:sym typeface="Roboto Slab"/>
              </a:rPr>
              <a:t> inputs.</a:t>
            </a:r>
            <a:endParaRPr lang="en-US" sz="2300" dirty="0">
              <a:solidFill>
                <a:srgbClr val="2A09B7"/>
              </a:solidFill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192153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09DCBF0B-8856-EF3B-9FB6-79B2E61F6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A320A9AD-1787-A9D1-DFA2-522C45BE10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101864F3-4027-A204-94F7-933F9DF254F6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Intersections of convex sets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101864F3-4027-A204-94F7-933F9DF25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20DCACA-D4C0-70BF-53E3-2614E9483B03}"/>
              </a:ext>
            </a:extLst>
          </p:cNvPr>
          <p:cNvSpPr txBox="1"/>
          <p:nvPr/>
        </p:nvSpPr>
        <p:spPr>
          <a:xfrm>
            <a:off x="310048" y="3693840"/>
            <a:ext cx="9178081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Roboto Slab"/>
                <a:cs typeface="Roboto Slab"/>
                <a:sym typeface="Roboto Slab"/>
              </a:rPr>
              <a:t>Convex Validity: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Slab"/>
                <a:cs typeface="Roboto Slab"/>
                <a:sym typeface="Roboto Slab"/>
              </a:rPr>
              <a:t> output </a:t>
            </a:r>
            <a:r>
              <a:rPr kumimoji="0" 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2A09B7"/>
                </a:solidFill>
                <a:effectLst/>
                <a:uLnTx/>
                <a:uFillTx/>
                <a:latin typeface="Arial"/>
                <a:ea typeface="Roboto Slab"/>
                <a:cs typeface="Roboto Slab"/>
                <a:sym typeface="Roboto Slab"/>
              </a:rPr>
              <a:t>y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Slab"/>
                <a:cs typeface="Roboto Slab"/>
                <a:sym typeface="Roboto Slab"/>
              </a:rPr>
              <a:t> is in the convex hull of 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Roboto Slab"/>
                <a:cs typeface="Roboto Slab"/>
                <a:sym typeface="Roboto Slab"/>
              </a:rPr>
              <a:t>honest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 Slab"/>
                <a:cs typeface="Roboto Slab"/>
                <a:sym typeface="Roboto Slab"/>
              </a:rPr>
              <a:t> inputs.</a:t>
            </a:r>
            <a:endParaRPr lang="en-US" sz="2300" dirty="0">
              <a:solidFill>
                <a:srgbClr val="2A09B7"/>
              </a:solidFill>
              <a:ea typeface="Roboto Slab"/>
              <a:cs typeface="Roboto Slab"/>
              <a:sym typeface="Roboto Slab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 sz="2300" dirty="0">
              <a:solidFill>
                <a:srgbClr val="2A09B7"/>
              </a:solidFill>
              <a:ea typeface="Roboto Slab"/>
              <a:cs typeface="Roboto Slab"/>
              <a:sym typeface="Roboto Slab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sz="2300" dirty="0">
                <a:solidFill>
                  <a:schemeClr val="tx1"/>
                </a:solidFill>
                <a:ea typeface="Roboto Slab"/>
                <a:cs typeface="Roboto Slab"/>
                <a:sym typeface="Roboto Slab"/>
              </a:rPr>
              <a:t>Examples:</a:t>
            </a:r>
            <a:endParaRPr lang="en-US" sz="2300" dirty="0">
              <a:solidFill>
                <a:srgbClr val="C00000"/>
              </a:solidFill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754419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8F04C673-ABEC-6FB1-CA2B-E322B2475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CA8EB3CE-9F7B-4138-2C62-3AD6D83E52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55A9A88A-A69A-702F-2C4B-E622C1722194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Intersections of convex sets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55A9A88A-A69A-702F-2C4B-E622C1722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13A299-20A3-C749-DAF1-B0763AB79E3E}"/>
                  </a:ext>
                </a:extLst>
              </p:cNvPr>
              <p:cNvSpPr txBox="1"/>
              <p:nvPr/>
            </p:nvSpPr>
            <p:spPr>
              <a:xfrm>
                <a:off x="310048" y="3693840"/>
                <a:ext cx="9178081" cy="1522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Convex Validity: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output </a:t>
                </a:r>
                <a:r>
                  <a:rPr kumimoji="0" lang="en-US" sz="2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A09B7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is in the convex hull of 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inputs.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Examples: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straight-line convexity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13A299-20A3-C749-DAF1-B0763AB79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8" y="3693840"/>
                <a:ext cx="9178081" cy="1522596"/>
              </a:xfrm>
              <a:prstGeom prst="rect">
                <a:avLst/>
              </a:prstGeom>
              <a:blipFill>
                <a:blip r:embed="rId4"/>
                <a:stretch>
                  <a:fillRect l="-997" t="-3200" b="-7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7573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83E5678F-3472-DF84-6625-440BE8773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379CE4B5-2E3C-F098-3D95-3A43AD5F9A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98390C0-502F-FF82-35D2-CC7805635C96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Intersections of convex sets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98390C0-502F-FF82-35D2-CC7805635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6DCF73-F33D-5BFF-42E9-1CF0E9991F73}"/>
                  </a:ext>
                </a:extLst>
              </p:cNvPr>
              <p:cNvSpPr txBox="1"/>
              <p:nvPr/>
            </p:nvSpPr>
            <p:spPr>
              <a:xfrm>
                <a:off x="310048" y="3693840"/>
                <a:ext cx="9178081" cy="1876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Convex Validity: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output </a:t>
                </a:r>
                <a:r>
                  <a:rPr kumimoji="0" lang="en-US" sz="2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A09B7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is in the convex hull of 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inputs.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Examples: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straight-line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Vertices of a graph G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monophonic/geodesic convexity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6DCF73-F33D-5BFF-42E9-1CF0E9991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8" y="3693840"/>
                <a:ext cx="9178081" cy="1876539"/>
              </a:xfrm>
              <a:prstGeom prst="rect">
                <a:avLst/>
              </a:prstGeom>
              <a:blipFill>
                <a:blip r:embed="rId4"/>
                <a:stretch>
                  <a:fillRect l="-997" t="-2597" b="-6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361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E5A8D07-8ED3-FBE6-6230-0DE12384E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56A7C3E5-1FEE-0E1A-4847-A2EAC920B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7769C4C5-6633-D925-A453-23CFE690C0D4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Intersections of convex sets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7769C4C5-6633-D925-A453-23CFE690C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A663A6-B872-D991-A881-4345713B3209}"/>
                  </a:ext>
                </a:extLst>
              </p:cNvPr>
              <p:cNvSpPr txBox="1"/>
              <p:nvPr/>
            </p:nvSpPr>
            <p:spPr>
              <a:xfrm>
                <a:off x="310048" y="3693840"/>
                <a:ext cx="9178081" cy="2230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Convex Validity: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output </a:t>
                </a:r>
                <a:r>
                  <a:rPr kumimoji="0" lang="en-US" sz="2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A09B7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is in the convex hull of 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inputs.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Examples: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straight-line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Vertices of a graph G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monophonic/geodesic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Elements of a lattice L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algebraic convexity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A663A6-B872-D991-A881-4345713B3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8" y="3693840"/>
                <a:ext cx="9178081" cy="2230482"/>
              </a:xfrm>
              <a:prstGeom prst="rect">
                <a:avLst/>
              </a:prstGeom>
              <a:blipFill>
                <a:blip r:embed="rId4"/>
                <a:stretch>
                  <a:fillRect l="-997" t="-2186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1580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05ECDDED-F073-411F-76A3-5BF1B1A5B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8F0AF364-DC63-4274-DFC7-E059810F55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7DE6CD1-A10D-E9ED-1194-C597BFED62D0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Intersections of convex sets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7DE6CD1-A10D-E9ED-1194-C597BFED6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2390B4-C528-F0AA-A24F-0BD83DAC8C8B}"/>
                  </a:ext>
                </a:extLst>
              </p:cNvPr>
              <p:cNvSpPr txBox="1"/>
              <p:nvPr/>
            </p:nvSpPr>
            <p:spPr>
              <a:xfrm>
                <a:off x="310048" y="3693840"/>
                <a:ext cx="9178081" cy="2584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Convex Validity: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output </a:t>
                </a:r>
                <a:r>
                  <a:rPr kumimoji="0" lang="en-US" sz="2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A09B7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is in the convex hull of 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inputs.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Examples: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straight-line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Vertices of a graph G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monophonic/geodesic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Elements of a lattice L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algebraic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Any set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and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all sets are convex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2390B4-C528-F0AA-A24F-0BD83DAC8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8" y="3693840"/>
                <a:ext cx="9178081" cy="2584425"/>
              </a:xfrm>
              <a:prstGeom prst="rect">
                <a:avLst/>
              </a:prstGeom>
              <a:blipFill>
                <a:blip r:embed="rId4"/>
                <a:stretch>
                  <a:fillRect l="-997" t="-1887" b="-4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27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637947AB-D0A7-5B74-EE6D-F116424B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6E089F96-A129-EBC4-85EB-29CDF3886C03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7706788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6E089F96-A129-EBC4-85EB-29CDF3886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7706788" cy="1600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39575C00-0E4F-1E91-377E-B744220DF2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Consensus (Byzantine Agreement)</a:t>
            </a:r>
            <a:endParaRPr sz="3600" b="1" dirty="0"/>
          </a:p>
        </p:txBody>
      </p:sp>
      <p:pic>
        <p:nvPicPr>
          <p:cNvPr id="1026" name="Picture 2" descr="Face Savouring Delicious Food">
            <a:extLst>
              <a:ext uri="{FF2B5EF4-FFF2-40B4-BE49-F238E27FC236}">
                <a16:creationId xmlns:a16="http://schemas.microsoft.com/office/drawing/2014/main" id="{4E3D77E4-363C-A5B3-4839-62E29E8BC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140" y="231436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F8E1DE2D-4580-3C3C-E135-A1356858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839" y="2314368"/>
            <a:ext cx="762001" cy="762001"/>
          </a:xfrm>
          <a:prstGeom prst="rect">
            <a:avLst/>
          </a:prstGeom>
        </p:spPr>
      </p:pic>
      <p:pic>
        <p:nvPicPr>
          <p:cNvPr id="8" name="Picture 7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12821B16-3C33-9621-BD97-B0CBF60E2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38" y="3788800"/>
            <a:ext cx="762002" cy="762002"/>
          </a:xfrm>
          <a:prstGeom prst="rect">
            <a:avLst/>
          </a:prstGeom>
        </p:spPr>
      </p:pic>
      <p:pic>
        <p:nvPicPr>
          <p:cNvPr id="11" name="Picture 10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E19A1FA4-7C0F-0FB3-EA6C-8D839C0B7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137" y="3788799"/>
            <a:ext cx="762003" cy="76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230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8E00A72F-2F2E-E154-2D0F-1ABBAAF02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959ABF01-9C00-0A33-1A48-9EA51D294C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4740208C-9601-46AC-D70D-FC55C66F30B2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Intersections of convex sets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4740208C-9601-46AC-D70D-FC55C66F3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CDC571-10B4-72EB-F0F9-D619AC5E9507}"/>
                  </a:ext>
                </a:extLst>
              </p:cNvPr>
              <p:cNvSpPr txBox="1"/>
              <p:nvPr/>
            </p:nvSpPr>
            <p:spPr>
              <a:xfrm>
                <a:off x="310048" y="3693840"/>
                <a:ext cx="9178081" cy="2584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Convex Validity: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output </a:t>
                </a:r>
                <a:r>
                  <a:rPr kumimoji="0" lang="en-US" sz="2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A09B7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is in the convex hull of 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inputs.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Examples: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straight-line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Vertices of a graph G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monophonic/geodesic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Elements of a lattice L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algebraic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Any set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and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all sets are convex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Wingdings" panose="05000000000000000000" pitchFamily="2" charset="2"/>
                  </a:rPr>
                  <a:t>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 Honest-Input Validity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CDC571-10B4-72EB-F0F9-D619AC5E9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8" y="3693840"/>
                <a:ext cx="9178081" cy="2584425"/>
              </a:xfrm>
              <a:prstGeom prst="rect">
                <a:avLst/>
              </a:prstGeom>
              <a:blipFill>
                <a:blip r:embed="rId4"/>
                <a:stretch>
                  <a:fillRect l="-997" t="-1887" b="-4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578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E73C35D4-15A9-AAFE-3DCB-CEB580B21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E8F608EC-0B46-A03A-3D2C-40C6C1B339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5FEB1AD4-470D-7C99-0A75-E8501D6979C5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Intersections of convex sets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5FEB1AD4-470D-7C99-0A75-E8501D69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4E5029-1A4D-24AF-290C-B82289A5AA6A}"/>
                  </a:ext>
                </a:extLst>
              </p:cNvPr>
              <p:cNvSpPr txBox="1"/>
              <p:nvPr/>
            </p:nvSpPr>
            <p:spPr>
              <a:xfrm>
                <a:off x="310048" y="3693840"/>
                <a:ext cx="9178081" cy="329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Convex Validity: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output </a:t>
                </a:r>
                <a:r>
                  <a:rPr kumimoji="0" lang="en-US" sz="2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A09B7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is in the convex hull of 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inputs.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Examples: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straight-line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Vertices of a graph G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monophonic/geodesic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Elements of a lattice L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algebraic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Any set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and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all sets are convex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Wingdings" panose="05000000000000000000" pitchFamily="2" charset="2"/>
                  </a:rPr>
                  <a:t>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 Honest-Input Validity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Any set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 and singletons are convex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endParaRPr kumimoji="0" 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4E5029-1A4D-24AF-290C-B82289A5A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8" y="3693840"/>
                <a:ext cx="9178081" cy="3292312"/>
              </a:xfrm>
              <a:prstGeom prst="rect">
                <a:avLst/>
              </a:prstGeom>
              <a:blipFill>
                <a:blip r:embed="rId4"/>
                <a:stretch>
                  <a:fillRect l="-997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065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9863F76-5AC4-386F-5DDB-ECDE6C56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814875D8-F9FE-FA5E-DB5F-960071C3A1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D443A95E-8ED1-E11F-090E-355EB459E5EB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Intersections of convex sets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D443A95E-8ED1-E11F-090E-355EB459E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D44E83-CB99-8737-6C0F-81007C4789CD}"/>
                  </a:ext>
                </a:extLst>
              </p:cNvPr>
              <p:cNvSpPr txBox="1"/>
              <p:nvPr/>
            </p:nvSpPr>
            <p:spPr>
              <a:xfrm>
                <a:off x="310048" y="3693840"/>
                <a:ext cx="9178081" cy="329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Convex Validity: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output </a:t>
                </a:r>
                <a:r>
                  <a:rPr kumimoji="0" lang="en-US" sz="2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A09B7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is in the convex hull of 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inputs.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Examples: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straight-line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Vertices of a graph G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monophonic/geodesic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Elements of a lattice L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algebraic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Any set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and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all sets are convex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Wingdings" panose="05000000000000000000" pitchFamily="2" charset="2"/>
                  </a:rPr>
                  <a:t>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 Honest-Input Validity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Any set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 and singletons are convex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Wingdings" panose="05000000000000000000" pitchFamily="2" charset="2"/>
                  </a:rPr>
                  <a:t>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Strong Validity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endParaRPr kumimoji="0" 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D44E83-CB99-8737-6C0F-81007C478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8" y="3693840"/>
                <a:ext cx="9178081" cy="3292312"/>
              </a:xfrm>
              <a:prstGeom prst="rect">
                <a:avLst/>
              </a:prstGeom>
              <a:blipFill>
                <a:blip r:embed="rId4"/>
                <a:stretch>
                  <a:fillRect l="-997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8097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F91390AB-C566-3A65-7047-A965E11C4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A1377403-29EA-13D5-A07C-3986682280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Convexity (abstractly)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685F2B3-E55D-1F2F-1365-E9A2D0207AC1}"/>
                  </a:ext>
                </a:extLst>
              </p:cNvPr>
              <p:cNvSpPr txBox="1"/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b="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on a </a:t>
                </a:r>
                <a:r>
                  <a:rPr lang="en-US" sz="2300" b="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ground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specifies which subsets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 </a:t>
                </a:r>
                <a:r>
                  <a:rPr lang="en-US" sz="2300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s.t.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Intersections of convex sets are convex.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</a:t>
                </a:r>
                <a:r>
                  <a:rPr lang="en-US" sz="2300" i="1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convex hull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S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is the intersection of all convex sets containing </a:t>
                </a: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685F2B3-E55D-1F2F-1365-E9A2D0207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9" y="1017338"/>
                <a:ext cx="8627473" cy="2662237"/>
              </a:xfrm>
              <a:prstGeom prst="rect">
                <a:avLst/>
              </a:prstGeom>
              <a:blipFill>
                <a:blip r:embed="rId3"/>
                <a:stretch>
                  <a:fillRect l="-987" b="-18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DECB77-B0C1-C0C1-833D-E5D6C94E502B}"/>
                  </a:ext>
                </a:extLst>
              </p:cNvPr>
              <p:cNvSpPr txBox="1"/>
              <p:nvPr/>
            </p:nvSpPr>
            <p:spPr>
              <a:xfrm>
                <a:off x="310048" y="3693840"/>
                <a:ext cx="9178081" cy="329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Convex Validity: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output </a:t>
                </a:r>
                <a:r>
                  <a:rPr kumimoji="0" lang="en-US" sz="2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A09B7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y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is in the convex hull of 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honest</a:t>
                </a:r>
                <a:r>
                  <a:rPr kumimoji="0" 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Roboto Slab"/>
                    <a:cs typeface="Roboto Slab"/>
                    <a:sym typeface="Roboto Slab"/>
                  </a:rPr>
                  <a:t> inputs.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Examples: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straight-line convexity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Wingdings" panose="05000000000000000000" pitchFamily="2" charset="2"/>
                  </a:rPr>
                  <a:t> Honest-Range Validity 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𝐷</m:t>
                    </m:r>
                    <m:r>
                      <a:rPr lang="en-US" sz="23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Wingdings" panose="05000000000000000000" pitchFamily="2" charset="2"/>
                      </a:rPr>
                      <m:t>=1</m:t>
                    </m:r>
                  </m:oMath>
                </a14:m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Vertices of a graph G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monophonic/geodesic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Elements of a lattice L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with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algebraic convexity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Any set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and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all sets are convex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Wingdings" panose="05000000000000000000" pitchFamily="2" charset="2"/>
                  </a:rPr>
                  <a:t>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 Honest-Input Validity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Any set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∅</m:t>
                    </m:r>
                  </m:oMath>
                </a14:m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𝑋</m:t>
                    </m:r>
                  </m:oMath>
                </a14:m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 and singletons are convex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Wingdings" panose="05000000000000000000" pitchFamily="2" charset="2"/>
                  </a:rPr>
                  <a:t> </a:t>
                </a:r>
                <a:r>
                  <a:rPr lang="en-US" sz="2300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Strong Validity</a:t>
                </a:r>
                <a:endParaRPr lang="en-US" sz="2300" dirty="0">
                  <a:solidFill>
                    <a:srgbClr val="2A09B7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:endParaRPr kumimoji="0" 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DECB77-B0C1-C0C1-833D-E5D6C94E5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8" y="3693840"/>
                <a:ext cx="9178081" cy="3292312"/>
              </a:xfrm>
              <a:prstGeom prst="rect">
                <a:avLst/>
              </a:prstGeom>
              <a:blipFill>
                <a:blip r:embed="rId4"/>
                <a:stretch>
                  <a:fillRect l="-997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5272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9D9F0B9C-C59E-A57E-3BD3-D579CA707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532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B2918A6C-1153-6F2E-13EE-A9C42BBAE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9A7BBB24-4666-D31F-C689-E7D584EF24FB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lvl="0"/>
                <a:r>
                  <a:rPr lang="en-US" sz="3600" dirty="0">
                    <a:solidFill>
                      <a:srgbClr val="2A09B7"/>
                    </a:solidFill>
                    <a:latin typeface="+mj-lt"/>
                  </a:rPr>
                  <a:t>Q: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find largest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US" sz="3600" dirty="0" err="1">
                    <a:solidFill>
                      <a:schemeClr val="bg1"/>
                    </a:solidFill>
                    <a:latin typeface="+mj-lt"/>
                  </a:rPr>
                  <a:t>s.t.</a:t>
                </a: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 we can achieve Agreement and Convex Validity for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 corruptions?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A: depends on the </a:t>
                </a:r>
                <a:r>
                  <a:rPr lang="en-US" sz="3600" i="1" dirty="0">
                    <a:solidFill>
                      <a:schemeClr val="bg1"/>
                    </a:solidFill>
                    <a:latin typeface="+mj-lt"/>
                  </a:rPr>
                  <a:t>network model</a:t>
                </a: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.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en-US" sz="3600" b="1" dirty="0">
                    <a:solidFill>
                      <a:schemeClr val="bg1"/>
                    </a:solidFill>
                    <a:latin typeface="+mj-lt"/>
                  </a:rPr>
                  <a:t>Pb.:</a:t>
                </a: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 How can we even specify t?</a:t>
                </a:r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lang="en-US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9A7BBB24-4666-D31F-C689-E7D584EF24F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  <a:blipFill>
                <a:blip r:embed="rId3"/>
                <a:stretch>
                  <a:fillRect l="-2187" r="-2843" b="-3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20924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5E2F896-D217-F133-6248-62071752B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CC6653E9-2B69-458F-B1DB-C5628613BDDF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lvl="0"/>
                <a:r>
                  <a:rPr lang="en-US" sz="3600" dirty="0">
                    <a:solidFill>
                      <a:srgbClr val="2A09B7"/>
                    </a:solidFill>
                    <a:latin typeface="+mj-lt"/>
                  </a:rPr>
                  <a:t>Q: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, find largest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US" sz="3600" dirty="0" err="1">
                    <a:solidFill>
                      <a:srgbClr val="002060"/>
                    </a:solidFill>
                    <a:latin typeface="+mj-lt"/>
                  </a:rPr>
                  <a:t>s.t.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we can achieve </a:t>
                </a:r>
                <a:r>
                  <a:rPr lang="en-US" sz="3600" dirty="0">
                    <a:solidFill>
                      <a:srgbClr val="C00000"/>
                    </a:solidFill>
                    <a:latin typeface="+mj-lt"/>
                  </a:rPr>
                  <a:t>Agreement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and </a:t>
                </a:r>
                <a:r>
                  <a:rPr lang="en-US" sz="3600" dirty="0">
                    <a:solidFill>
                      <a:srgbClr val="C00000"/>
                    </a:solidFill>
                    <a:latin typeface="+mj-lt"/>
                  </a:rPr>
                  <a:t>Convex Validity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corruptions?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A: depends on the </a:t>
                </a:r>
                <a:r>
                  <a:rPr lang="en-US" sz="3600" i="1" dirty="0">
                    <a:solidFill>
                      <a:schemeClr val="bg1"/>
                    </a:solidFill>
                    <a:latin typeface="+mj-lt"/>
                  </a:rPr>
                  <a:t>network model</a:t>
                </a: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.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en-US" sz="3600" b="1" dirty="0">
                    <a:solidFill>
                      <a:schemeClr val="bg1"/>
                    </a:solidFill>
                    <a:latin typeface="+mj-lt"/>
                  </a:rPr>
                  <a:t>Pb.:</a:t>
                </a: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 How can we even specify t?</a:t>
                </a:r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lang="en-US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CC6653E9-2B69-458F-B1DB-C5628613BDD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  <a:blipFill>
                <a:blip r:embed="rId3"/>
                <a:stretch>
                  <a:fillRect l="-2187" r="-1458" b="-3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929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E02160E9-E004-A8A3-B3B7-A5B24E0BE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87B6EB31-01F7-5360-0641-6ADF39D008A7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lvl="0"/>
                <a:r>
                  <a:rPr lang="en-US" sz="3600" dirty="0">
                    <a:solidFill>
                      <a:srgbClr val="2A09B7"/>
                    </a:solidFill>
                    <a:latin typeface="+mj-lt"/>
                  </a:rPr>
                  <a:t>Q: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, find largest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US" sz="3600" dirty="0" err="1">
                    <a:solidFill>
                      <a:srgbClr val="002060"/>
                    </a:solidFill>
                    <a:latin typeface="+mj-lt"/>
                  </a:rPr>
                  <a:t>s.t.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we can achieve </a:t>
                </a:r>
                <a:r>
                  <a:rPr lang="en-US" sz="3600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+mj-lt"/>
                  </a:rPr>
                  <a:t>Agreement</a:t>
                </a:r>
                <a:r>
                  <a:rPr lang="en-US" sz="3600" dirty="0">
                    <a:solidFill>
                      <a:srgbClr val="002060"/>
                    </a:solidFill>
                    <a:highlight>
                      <a:srgbClr val="FFFF00"/>
                    </a:highlight>
                    <a:latin typeface="+mj-lt"/>
                  </a:rPr>
                  <a:t> and </a:t>
                </a:r>
                <a:r>
                  <a:rPr lang="en-US" sz="3600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+mj-lt"/>
                  </a:rPr>
                  <a:t>Convex Validity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corruptions?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A: depends on the </a:t>
                </a:r>
                <a:r>
                  <a:rPr lang="en-US" sz="3600" i="1" dirty="0">
                    <a:solidFill>
                      <a:schemeClr val="bg1"/>
                    </a:solidFill>
                    <a:latin typeface="+mj-lt"/>
                  </a:rPr>
                  <a:t>network model</a:t>
                </a: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.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en-US" sz="3600" b="1" dirty="0">
                    <a:solidFill>
                      <a:schemeClr val="bg1"/>
                    </a:solidFill>
                    <a:latin typeface="+mj-lt"/>
                  </a:rPr>
                  <a:t>Pb.:</a:t>
                </a: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 How can we even specify t?</a:t>
                </a:r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lang="en-US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87B6EB31-01F7-5360-0641-6ADF39D008A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  <a:blipFill>
                <a:blip r:embed="rId3"/>
                <a:stretch>
                  <a:fillRect l="-2187" r="-1458" b="-3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38FA7750-C063-A2A3-481D-4104368EDF31}"/>
              </a:ext>
            </a:extLst>
          </p:cNvPr>
          <p:cNvGrpSpPr/>
          <p:nvPr/>
        </p:nvGrpSpPr>
        <p:grpSpPr>
          <a:xfrm>
            <a:off x="4572000" y="2423160"/>
            <a:ext cx="3992880" cy="868660"/>
            <a:chOff x="4257040" y="2748280"/>
            <a:chExt cx="3992880" cy="8686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F6808D-0449-B7DB-B37E-E7256E88CFD6}"/>
                </a:ext>
              </a:extLst>
            </p:cNvPr>
            <p:cNvSpPr txBox="1"/>
            <p:nvPr/>
          </p:nvSpPr>
          <p:spPr>
            <a:xfrm>
              <a:off x="4696082" y="3093720"/>
              <a:ext cx="3553838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Convex Consensus (CC)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797FD26C-7DB4-1949-06DB-D75DA7CAD62D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>
              <a:off x="4257040" y="2748280"/>
              <a:ext cx="439042" cy="607050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1495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D31710F-176C-7628-9E58-87BFC7952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E5FE43CA-C597-B09C-D7CF-87D2217CEE8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lvl="0"/>
                <a:r>
                  <a:rPr lang="en-US" sz="3600" dirty="0">
                    <a:solidFill>
                      <a:srgbClr val="2A09B7"/>
                    </a:solidFill>
                    <a:latin typeface="+mj-lt"/>
                  </a:rPr>
                  <a:t>Q: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, find largest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US" sz="3600" dirty="0" err="1">
                    <a:solidFill>
                      <a:srgbClr val="002060"/>
                    </a:solidFill>
                    <a:latin typeface="+mj-lt"/>
                  </a:rPr>
                  <a:t>s.t.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we can achieve </a:t>
                </a:r>
                <a:r>
                  <a:rPr lang="en-US" sz="3600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+mj-lt"/>
                  </a:rPr>
                  <a:t>Agreement</a:t>
                </a:r>
                <a:r>
                  <a:rPr lang="en-US" sz="3600" dirty="0">
                    <a:solidFill>
                      <a:srgbClr val="002060"/>
                    </a:solidFill>
                    <a:highlight>
                      <a:srgbClr val="FFFF00"/>
                    </a:highlight>
                    <a:latin typeface="+mj-lt"/>
                  </a:rPr>
                  <a:t> and </a:t>
                </a:r>
                <a:r>
                  <a:rPr lang="en-US" sz="3600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+mj-lt"/>
                  </a:rPr>
                  <a:t>Convex Validity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corruptions?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A: depends on the </a:t>
                </a:r>
                <a:r>
                  <a:rPr lang="en-US" sz="3600" i="1" dirty="0">
                    <a:solidFill>
                      <a:schemeClr val="bg1"/>
                    </a:solidFill>
                    <a:latin typeface="+mj-lt"/>
                  </a:rPr>
                  <a:t>network model</a:t>
                </a: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.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Pb.: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How can we even specify </a:t>
                </a:r>
                <a:r>
                  <a:rPr lang="en-US" sz="3600" dirty="0">
                    <a:solidFill>
                      <a:srgbClr val="FF0000"/>
                    </a:solidFill>
                    <a:latin typeface="+mj-lt"/>
                  </a:rPr>
                  <a:t>t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?</a:t>
                </a:r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lang="en-US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E5FE43CA-C597-B09C-D7CF-87D2217CEE8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  <a:blipFill>
                <a:blip r:embed="rId3"/>
                <a:stretch>
                  <a:fillRect l="-2187" r="-1458" b="-3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B8952574-21C4-9288-BDC8-0F09BF53A91D}"/>
              </a:ext>
            </a:extLst>
          </p:cNvPr>
          <p:cNvGrpSpPr/>
          <p:nvPr/>
        </p:nvGrpSpPr>
        <p:grpSpPr>
          <a:xfrm>
            <a:off x="4572000" y="2423160"/>
            <a:ext cx="3992880" cy="868660"/>
            <a:chOff x="4257040" y="2748280"/>
            <a:chExt cx="3992880" cy="8686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C1FB07-6093-D848-AEC1-13AC77DC0AFC}"/>
                </a:ext>
              </a:extLst>
            </p:cNvPr>
            <p:cNvSpPr txBox="1"/>
            <p:nvPr/>
          </p:nvSpPr>
          <p:spPr>
            <a:xfrm>
              <a:off x="4696082" y="3093720"/>
              <a:ext cx="3553838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Convex Consensus (CC)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3149EDDB-DF72-224E-B9EB-40C08BAFFA4C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>
              <a:off x="4257040" y="2748280"/>
              <a:ext cx="439042" cy="607050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14710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4F8FF86B-ECDF-259D-C8D0-BA4D2FB53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>
            <a:extLst>
              <a:ext uri="{FF2B5EF4-FFF2-40B4-BE49-F238E27FC236}">
                <a16:creationId xmlns:a16="http://schemas.microsoft.com/office/drawing/2014/main" id="{3EF86AE1-84FC-F760-D52C-1C2A8AC4EA8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46024" y="2034925"/>
            <a:ext cx="7597975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2.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geometric invariant</a:t>
            </a:r>
          </a:p>
        </p:txBody>
      </p: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4C3DA8C9-0B48-977C-DACE-B0EF130734D0}"/>
              </a:ext>
            </a:extLst>
          </p:cNvPr>
          <p:cNvSpPr txBox="1"/>
          <p:nvPr/>
        </p:nvSpPr>
        <p:spPr>
          <a:xfrm>
            <a:off x="1546025" y="3581425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The </a:t>
            </a:r>
            <a:r>
              <a:rPr lang="en-US" sz="2500" b="1" dirty="0" err="1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Helly</a:t>
            </a:r>
            <a:r>
              <a:rPr lang="en-US" sz="2500" b="1" dirty="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 number</a:t>
            </a:r>
          </a:p>
        </p:txBody>
      </p:sp>
    </p:spTree>
    <p:extLst>
      <p:ext uri="{BB962C8B-B14F-4D97-AF65-F5344CB8AC3E}">
        <p14:creationId xmlns:p14="http://schemas.microsoft.com/office/powerpoint/2010/main" val="1783672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132B25B-5761-ACE6-3990-995D0F42C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5DF6189B-2775-2837-5241-56C40A94AC85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7706788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5DF6189B-2775-2837-5241-56C40A94A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7706788" cy="1600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B5F4E546-F4AB-384A-D7D3-EE5F7359C5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Consensus (Byzantine Agreement)</a:t>
            </a:r>
            <a:endParaRPr sz="36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814A31B-E974-9DCC-424C-5EEE2B6E1AC4}"/>
              </a:ext>
            </a:extLst>
          </p:cNvPr>
          <p:cNvSpPr txBox="1"/>
          <p:nvPr/>
        </p:nvSpPr>
        <p:spPr>
          <a:xfrm>
            <a:off x="5722804" y="6390993"/>
            <a:ext cx="3195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ea typeface="Roboto Slab"/>
                <a:cs typeface="Roboto Slab"/>
                <a:sym typeface="Roboto Slab"/>
              </a:rPr>
              <a:t>(authenticated bidirectional channels)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DB19A4-EE4C-0667-0B89-E592A04410DB}"/>
              </a:ext>
            </a:extLst>
          </p:cNvPr>
          <p:cNvCxnSpPr>
            <a:cxnSpLocks/>
          </p:cNvCxnSpPr>
          <p:nvPr/>
        </p:nvCxnSpPr>
        <p:spPr>
          <a:xfrm flipV="1">
            <a:off x="6222137" y="2720153"/>
            <a:ext cx="2" cy="14496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EECCCF-2FA3-D988-FC9B-B2C4E5D3AC37}"/>
              </a:ext>
            </a:extLst>
          </p:cNvPr>
          <p:cNvCxnSpPr>
            <a:cxnSpLocks/>
          </p:cNvCxnSpPr>
          <p:nvPr/>
        </p:nvCxnSpPr>
        <p:spPr>
          <a:xfrm flipH="1">
            <a:off x="6222136" y="2695366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FC479B7-4447-6F0D-B182-870E44AB5794}"/>
              </a:ext>
            </a:extLst>
          </p:cNvPr>
          <p:cNvCxnSpPr>
            <a:cxnSpLocks/>
          </p:cNvCxnSpPr>
          <p:nvPr/>
        </p:nvCxnSpPr>
        <p:spPr>
          <a:xfrm flipV="1">
            <a:off x="8016839" y="2732547"/>
            <a:ext cx="0" cy="1437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5353EC0-B6A8-35E2-B558-2DF435B22710}"/>
              </a:ext>
            </a:extLst>
          </p:cNvPr>
          <p:cNvCxnSpPr>
            <a:cxnSpLocks/>
          </p:cNvCxnSpPr>
          <p:nvPr/>
        </p:nvCxnSpPr>
        <p:spPr>
          <a:xfrm flipH="1">
            <a:off x="6222136" y="4169801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46FF67A-4392-E573-62B4-D490DBFAD2DC}"/>
              </a:ext>
            </a:extLst>
          </p:cNvPr>
          <p:cNvCxnSpPr>
            <a:cxnSpLocks/>
          </p:cNvCxnSpPr>
          <p:nvPr/>
        </p:nvCxnSpPr>
        <p:spPr>
          <a:xfrm flipV="1">
            <a:off x="6222137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7748117-9BEE-F395-C6EC-480615457921}"/>
              </a:ext>
            </a:extLst>
          </p:cNvPr>
          <p:cNvCxnSpPr>
            <a:cxnSpLocks/>
          </p:cNvCxnSpPr>
          <p:nvPr/>
        </p:nvCxnSpPr>
        <p:spPr>
          <a:xfrm flipH="1" flipV="1">
            <a:off x="6222138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ace Savouring Delicious Food">
            <a:extLst>
              <a:ext uri="{FF2B5EF4-FFF2-40B4-BE49-F238E27FC236}">
                <a16:creationId xmlns:a16="http://schemas.microsoft.com/office/drawing/2014/main" id="{03D2FC0C-8C6A-34CD-CECD-D1A776045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140" y="231436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44AEB08A-7257-DD00-84DE-A73FBEA32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839" y="2314368"/>
            <a:ext cx="762001" cy="762001"/>
          </a:xfrm>
          <a:prstGeom prst="rect">
            <a:avLst/>
          </a:prstGeom>
        </p:spPr>
      </p:pic>
      <p:pic>
        <p:nvPicPr>
          <p:cNvPr id="8" name="Picture 7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22398B26-A6FF-C55E-F9BB-C8B9BBBFF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38" y="3788800"/>
            <a:ext cx="762002" cy="762002"/>
          </a:xfrm>
          <a:prstGeom prst="rect">
            <a:avLst/>
          </a:prstGeom>
        </p:spPr>
      </p:pic>
      <p:pic>
        <p:nvPicPr>
          <p:cNvPr id="11" name="Picture 10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FE56B32A-4C50-57EC-6470-4615DDA380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137" y="3788799"/>
            <a:ext cx="762003" cy="76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44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9056D330-4969-C8C7-213F-942032B73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45926489-43C5-31FB-6FF4-0BE3C3330E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Helly’s</a:t>
            </a:r>
            <a:r>
              <a:rPr lang="en-US" sz="3600" b="1" dirty="0"/>
              <a:t> Theorem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33253439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15E67CD2-4FB2-2A73-3E58-FA03961B2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C76CFAB7-261D-BB7F-B35F-EBDC45308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Helly’s</a:t>
            </a:r>
            <a:r>
              <a:rPr lang="en-US" sz="3600" b="1" dirty="0"/>
              <a:t> Theorem</a:t>
            </a:r>
            <a:endParaRPr sz="3600" b="1" dirty="0"/>
          </a:p>
        </p:txBody>
      </p:sp>
      <p:sp>
        <p:nvSpPr>
          <p:cNvPr id="2" name="Google Shape;379;p32">
            <a:extLst>
              <a:ext uri="{FF2B5EF4-FFF2-40B4-BE49-F238E27FC236}">
                <a16:creationId xmlns:a16="http://schemas.microsoft.com/office/drawing/2014/main" id="{7381E105-8546-BCE1-8035-085CE7FD6AA6}"/>
              </a:ext>
            </a:extLst>
          </p:cNvPr>
          <p:cNvSpPr txBox="1"/>
          <p:nvPr/>
        </p:nvSpPr>
        <p:spPr>
          <a:xfrm>
            <a:off x="310050" y="1213983"/>
            <a:ext cx="883395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Helly’s Theorem:</a:t>
            </a:r>
            <a:endParaRPr lang="en-US" sz="2300" dirty="0">
              <a:solidFill>
                <a:schemeClr val="tx1"/>
              </a:solidFill>
              <a:latin typeface="+mj-lt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41253187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53886A81-089D-C66E-7492-DDE5CD7AE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9F9FDFA4-8E89-7B60-FC93-4E770C244E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Helly’s</a:t>
            </a:r>
            <a:r>
              <a:rPr lang="en-US" sz="3600" b="1" dirty="0"/>
              <a:t> Theorem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BC0C30EF-EC76-60C7-5566-591DAEE5A0DB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833950" cy="892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 Theorem: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Given family of convex sets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(with </a:t>
                </a:r>
                <a:r>
                  <a:rPr lang="en-US" sz="2300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straight-line convexity)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BC0C30EF-EC76-60C7-5566-591DAEE5A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833950" cy="892522"/>
              </a:xfrm>
              <a:prstGeom prst="rect">
                <a:avLst/>
              </a:prstGeom>
              <a:blipFill>
                <a:blip r:embed="rId3"/>
                <a:stretch>
                  <a:fillRect l="-1035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8692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D78C9C93-6488-DF71-49A2-E6B2CB698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2D352C25-5A6F-631E-0AFA-0675D1F3C1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Helly’s</a:t>
            </a:r>
            <a:r>
              <a:rPr lang="en-US" sz="3600" b="1" dirty="0"/>
              <a:t> Theorem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AA002C70-E16D-896B-16B0-781D8FA200EB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833950" cy="1246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 Theorem: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Given family of convex sets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(with </a:t>
                </a:r>
                <a:r>
                  <a:rPr lang="en-US" sz="2300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straight-line convexity)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𝑫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+ 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them intersect.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AA002C70-E16D-896B-16B0-781D8FA20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833950" cy="1246465"/>
              </a:xfrm>
              <a:prstGeom prst="rect">
                <a:avLst/>
              </a:prstGeom>
              <a:blipFill>
                <a:blip r:embed="rId3"/>
                <a:stretch>
                  <a:fillRect l="-1035" b="-63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6553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C6A203F-8CC4-E975-7B02-745930FBB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DA32771F-BCF6-5A08-AA09-0EDCE4BD62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Helly’s</a:t>
            </a:r>
            <a:r>
              <a:rPr lang="en-US" sz="3600" b="1" dirty="0"/>
              <a:t> Theorem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64F7A58-8874-E6AC-DADD-CCDEF690E938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833950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 Theorem: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Given family of convex sets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(with </a:t>
                </a:r>
                <a:r>
                  <a:rPr lang="en-US" sz="2300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straight-line convexity)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𝑫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+ 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them intersect.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Example: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64F7A58-8874-E6AC-DADD-CCDEF690E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833950" cy="2662237"/>
              </a:xfrm>
              <a:prstGeom prst="rect">
                <a:avLst/>
              </a:prstGeom>
              <a:blipFill>
                <a:blip r:embed="rId3"/>
                <a:stretch>
                  <a:fillRect l="-1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0850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6670E4B5-04D7-AD00-427D-142015DB1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E705585B-AD47-18A1-EDD1-AD7B199838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Helly’s</a:t>
            </a:r>
            <a:r>
              <a:rPr lang="en-US" sz="3600" b="1" dirty="0"/>
              <a:t> Theorem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379F631A-A551-F3AC-3552-1BCDC9A00AA7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833950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 Theorem: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Given family of convex sets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(with </a:t>
                </a:r>
                <a:r>
                  <a:rPr lang="en-US" sz="2300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straight-line convexity)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𝑫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+ 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them intersect.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100 disks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379F631A-A551-F3AC-3552-1BCDC9A00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833950" cy="2662237"/>
              </a:xfrm>
              <a:prstGeom prst="rect">
                <a:avLst/>
              </a:prstGeom>
              <a:blipFill>
                <a:blip r:embed="rId3"/>
                <a:stretch>
                  <a:fillRect l="-1035" b="-2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7983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EC5273A-C4E7-7861-E0FD-92D221E55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118AF86A-3331-6C23-F85C-37E30CD2EB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Helly’s</a:t>
            </a:r>
            <a:r>
              <a:rPr lang="en-US" sz="3600" b="1" dirty="0"/>
              <a:t> Theorem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4B267892-C710-B052-7DD4-35114DCB271E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833950" cy="2662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 Theorem: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Given family of convex sets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(with </a:t>
                </a:r>
                <a:r>
                  <a:rPr lang="en-US" sz="2300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straight-line convexity)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𝑫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+ 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them intersect.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100 disks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every </a:t>
                </a:r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3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</a:t>
                </a:r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4B267892-C710-B052-7DD4-35114DCB2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833950" cy="2662237"/>
              </a:xfrm>
              <a:prstGeom prst="rect">
                <a:avLst/>
              </a:prstGeom>
              <a:blipFill>
                <a:blip r:embed="rId3"/>
                <a:stretch>
                  <a:fillRect l="-1035" b="-2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4302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BDE39F1-75BC-4D0A-D435-AD77F8D16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EB25F7F9-680E-454F-B9A8-6E98AF3EF1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Helly’s</a:t>
            </a:r>
            <a:r>
              <a:rPr lang="en-US" sz="3600" b="1" dirty="0"/>
              <a:t> Theorem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0747A86-488F-7A6E-CFDA-444C374A6DC1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833950" cy="3016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 Theorem: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Given family of convex sets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(with </a:t>
                </a:r>
                <a:r>
                  <a:rPr lang="en-US" sz="2300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straight-line convexity)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𝑫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+ 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them intersect.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100 disks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every </a:t>
                </a:r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3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 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100 intersect.</a:t>
                </a:r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0747A86-488F-7A6E-CFDA-444C374A6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833950" cy="3016180"/>
              </a:xfrm>
              <a:prstGeom prst="rect">
                <a:avLst/>
              </a:prstGeom>
              <a:blipFill>
                <a:blip r:embed="rId3"/>
                <a:stretch>
                  <a:fillRect l="-1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880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1CF0E6EA-E5F3-5D80-0036-01FA3C20A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FD36F0B6-3DB4-94A0-D77D-48F0A8FEC9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Helly’s</a:t>
            </a:r>
            <a:r>
              <a:rPr lang="en-US" sz="3600" b="1" dirty="0"/>
              <a:t> Theorem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EF873E2-D338-69B4-41F5-BA616D614358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833950" cy="3370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 Theorem: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Given family of convex sets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(with </a:t>
                </a:r>
                <a:r>
                  <a:rPr lang="en-US" sz="2300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straight-line convexity)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𝑫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+ 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them intersect.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100 disks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every </a:t>
                </a:r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3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 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100 intersect.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                        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(every </a:t>
                </a:r>
                <a:r>
                  <a:rPr lang="en-US" sz="2300" b="1" strike="sngStrike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2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i="1" strike="sngStrik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 </m:t>
                    </m:r>
                  </m:oMath>
                </a14:m>
                <a:r>
                  <a:rPr lang="en-US" sz="2300" b="1" strike="sngStrike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all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100 intersect)</a:t>
                </a:r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EF873E2-D338-69B4-41F5-BA616D614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833950" cy="3370123"/>
              </a:xfrm>
              <a:prstGeom prst="rect">
                <a:avLst/>
              </a:prstGeom>
              <a:blipFill>
                <a:blip r:embed="rId3"/>
                <a:stretch>
                  <a:fillRect l="-1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2853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E40FAD3-4C48-731D-BC89-7D3C1C779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50FCF934-E6DD-5484-49BC-E5AC38F62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Helly’s</a:t>
            </a:r>
            <a:r>
              <a:rPr lang="en-US" sz="3600" b="1" dirty="0"/>
              <a:t> Theorem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D218E2A2-925C-5D49-FEFF-11C230D66E0C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833950" cy="3370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 Theorem: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Given family of convex sets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(with </a:t>
                </a:r>
                <a:r>
                  <a:rPr lang="en-US" sz="2300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straight-line convexity)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𝑫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+ 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them intersect.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100 disks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every </a:t>
                </a:r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3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 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100 intersect.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                        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(every </a:t>
                </a:r>
                <a:r>
                  <a:rPr lang="en-US" sz="2300" b="1" strike="sngStrike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2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i="1" strike="sngStrik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 </m:t>
                    </m:r>
                  </m:oMath>
                </a14:m>
                <a:r>
                  <a:rPr lang="en-US" sz="2300" b="1" strike="sngStrike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all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100 intersect)</a:t>
                </a:r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D218E2A2-925C-5D49-FEFF-11C230D66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833950" cy="3370123"/>
              </a:xfrm>
              <a:prstGeom prst="rect">
                <a:avLst/>
              </a:prstGeom>
              <a:blipFill>
                <a:blip r:embed="rId3"/>
                <a:stretch>
                  <a:fillRect l="-1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F5AE501-F94B-5984-1482-4A92A3CD0C4C}"/>
              </a:ext>
            </a:extLst>
          </p:cNvPr>
          <p:cNvGrpSpPr/>
          <p:nvPr/>
        </p:nvGrpSpPr>
        <p:grpSpPr>
          <a:xfrm>
            <a:off x="7386401" y="2684603"/>
            <a:ext cx="1595039" cy="1488793"/>
            <a:chOff x="5598241" y="3879944"/>
            <a:chExt cx="2457859" cy="229414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2229CDC-92A8-FC20-01F2-06016E31955B}"/>
                </a:ext>
              </a:extLst>
            </p:cNvPr>
            <p:cNvSpPr/>
            <p:nvPr/>
          </p:nvSpPr>
          <p:spPr>
            <a:xfrm>
              <a:off x="5598241" y="3879944"/>
              <a:ext cx="1268361" cy="1268361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427A22C-CEF2-3210-8488-991DAD8DBE4F}"/>
                </a:ext>
              </a:extLst>
            </p:cNvPr>
            <p:cNvSpPr/>
            <p:nvPr/>
          </p:nvSpPr>
          <p:spPr>
            <a:xfrm>
              <a:off x="6787739" y="3879945"/>
              <a:ext cx="1268361" cy="1268362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F3F9D32-E137-9D76-F6B0-CF933AE7FA0C}"/>
                </a:ext>
              </a:extLst>
            </p:cNvPr>
            <p:cNvSpPr/>
            <p:nvPr/>
          </p:nvSpPr>
          <p:spPr>
            <a:xfrm>
              <a:off x="6192990" y="4905724"/>
              <a:ext cx="1268361" cy="126836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9612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E33535B8-1E1F-3E83-8ED3-C811C7ED7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384CCF3F-8F2E-7401-7FEC-22C37A9720A7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7706788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384CCF3F-8F2E-7401-7FEC-22C37A972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7706788" cy="1600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F505DD0A-3343-F46E-78D7-83858ED652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Consensus (Byzantine Agreement)</a:t>
            </a:r>
            <a:endParaRPr sz="36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3957A84-0F21-2986-68BA-EDAC7A7953C5}"/>
              </a:ext>
            </a:extLst>
          </p:cNvPr>
          <p:cNvSpPr txBox="1"/>
          <p:nvPr/>
        </p:nvSpPr>
        <p:spPr>
          <a:xfrm>
            <a:off x="5722804" y="6390993"/>
            <a:ext cx="3195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ea typeface="Roboto Slab"/>
                <a:cs typeface="Roboto Slab"/>
                <a:sym typeface="Roboto Slab"/>
              </a:rPr>
              <a:t>(authenticated bidirectional channels)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82BBE0-7B58-7B26-BF99-7A70EFBD4D37}"/>
              </a:ext>
            </a:extLst>
          </p:cNvPr>
          <p:cNvCxnSpPr>
            <a:cxnSpLocks/>
          </p:cNvCxnSpPr>
          <p:nvPr/>
        </p:nvCxnSpPr>
        <p:spPr>
          <a:xfrm flipV="1">
            <a:off x="6222137" y="2720153"/>
            <a:ext cx="2" cy="14496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A442410-616F-A61C-49E8-866CB73EFC10}"/>
              </a:ext>
            </a:extLst>
          </p:cNvPr>
          <p:cNvCxnSpPr>
            <a:cxnSpLocks/>
          </p:cNvCxnSpPr>
          <p:nvPr/>
        </p:nvCxnSpPr>
        <p:spPr>
          <a:xfrm flipH="1">
            <a:off x="6222136" y="2695366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6168F3-AC5B-77D8-1102-295C7C0536B7}"/>
              </a:ext>
            </a:extLst>
          </p:cNvPr>
          <p:cNvCxnSpPr>
            <a:cxnSpLocks/>
          </p:cNvCxnSpPr>
          <p:nvPr/>
        </p:nvCxnSpPr>
        <p:spPr>
          <a:xfrm flipV="1">
            <a:off x="8016839" y="2732547"/>
            <a:ext cx="0" cy="1437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23444FF-EEC8-9680-5448-1D8FC5F33A91}"/>
              </a:ext>
            </a:extLst>
          </p:cNvPr>
          <p:cNvCxnSpPr>
            <a:cxnSpLocks/>
          </p:cNvCxnSpPr>
          <p:nvPr/>
        </p:nvCxnSpPr>
        <p:spPr>
          <a:xfrm flipH="1">
            <a:off x="6222136" y="4169801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A57078A-9A56-6C17-3964-37E94700A8D3}"/>
              </a:ext>
            </a:extLst>
          </p:cNvPr>
          <p:cNvCxnSpPr>
            <a:cxnSpLocks/>
          </p:cNvCxnSpPr>
          <p:nvPr/>
        </p:nvCxnSpPr>
        <p:spPr>
          <a:xfrm flipV="1">
            <a:off x="6222137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B188B5-8C7F-4475-E705-5BEE82FC887D}"/>
              </a:ext>
            </a:extLst>
          </p:cNvPr>
          <p:cNvCxnSpPr>
            <a:cxnSpLocks/>
          </p:cNvCxnSpPr>
          <p:nvPr/>
        </p:nvCxnSpPr>
        <p:spPr>
          <a:xfrm flipH="1" flipV="1">
            <a:off x="6222138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ace Savouring Delicious Food">
            <a:extLst>
              <a:ext uri="{FF2B5EF4-FFF2-40B4-BE49-F238E27FC236}">
                <a16:creationId xmlns:a16="http://schemas.microsoft.com/office/drawing/2014/main" id="{0DA63FB5-0879-E317-24F1-38A90F899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140" y="231436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40464B4D-525D-8654-0D3A-0015C7B24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839" y="2314368"/>
            <a:ext cx="762001" cy="762001"/>
          </a:xfrm>
          <a:prstGeom prst="rect">
            <a:avLst/>
          </a:prstGeom>
        </p:spPr>
      </p:pic>
      <p:pic>
        <p:nvPicPr>
          <p:cNvPr id="8" name="Picture 7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6B769E4D-DA0A-D205-E4A4-5D409B692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38" y="3788800"/>
            <a:ext cx="762002" cy="762002"/>
          </a:xfrm>
          <a:prstGeom prst="rect">
            <a:avLst/>
          </a:prstGeom>
        </p:spPr>
      </p:pic>
      <p:pic>
        <p:nvPicPr>
          <p:cNvPr id="11" name="Picture 10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93DCC328-2276-4CDF-4985-9FE48BABA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137" y="3788799"/>
            <a:ext cx="762003" cy="762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2077FC5-A84C-9765-8031-1FFC4700C666}"/>
                  </a:ext>
                </a:extLst>
              </p:cNvPr>
              <p:cNvSpPr txBox="1"/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2077FC5-A84C-9765-8031-1FFC4700C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2CFBF28-9C4B-53AA-BF8E-7EF2B52F69C0}"/>
                  </a:ext>
                </a:extLst>
              </p:cNvPr>
              <p:cNvSpPr txBox="1"/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2CFBF28-9C4B-53AA-BF8E-7EF2B52F6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A7D033-34A5-FC8D-92CB-A323DD275B3B}"/>
                  </a:ext>
                </a:extLst>
              </p:cNvPr>
              <p:cNvSpPr txBox="1"/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A7D033-34A5-FC8D-92CB-A323DD275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F095-2858-CEA3-007A-83E5FC989778}"/>
                  </a:ext>
                </a:extLst>
              </p:cNvPr>
              <p:cNvSpPr txBox="1"/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F095-2858-CEA3-007A-83E5FC989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480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70EBBA7-924D-42A4-5E33-547A2457C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37452A44-6151-9AE0-08C6-98B681EE20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Helly’s</a:t>
            </a:r>
            <a:r>
              <a:rPr lang="en-US" sz="3600" b="1" dirty="0"/>
              <a:t> Theorem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1FEDDD6B-55EF-E01B-026B-57194F5DE550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833950" cy="4431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 Theorem: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Given family of convex sets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(with </a:t>
                </a:r>
                <a:r>
                  <a:rPr lang="en-US" sz="2300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straight-line convexity)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𝑫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+ 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them intersect.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100 disks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every </a:t>
                </a:r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3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 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100 intersect.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                        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(every </a:t>
                </a:r>
                <a:r>
                  <a:rPr lang="en-US" sz="2300" b="1" strike="sngStrike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2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i="1" strike="sngStrik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 </m:t>
                    </m:r>
                  </m:oMath>
                </a14:m>
                <a:r>
                  <a:rPr lang="en-US" sz="2300" b="1" strike="sngStrike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all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100 intersect)</a:t>
                </a:r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</a:t>
                </a: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</a:t>
                </a:r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Theorem (abstract):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1FEDDD6B-55EF-E01B-026B-57194F5DE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833950" cy="4431952"/>
              </a:xfrm>
              <a:prstGeom prst="rect">
                <a:avLst/>
              </a:prstGeom>
              <a:blipFill>
                <a:blip r:embed="rId3"/>
                <a:stretch>
                  <a:fillRect l="-1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7A5B815-4427-CEB8-80B5-B1F6D049C892}"/>
              </a:ext>
            </a:extLst>
          </p:cNvPr>
          <p:cNvGrpSpPr/>
          <p:nvPr/>
        </p:nvGrpSpPr>
        <p:grpSpPr>
          <a:xfrm>
            <a:off x="7386401" y="2684603"/>
            <a:ext cx="1595039" cy="1488793"/>
            <a:chOff x="5598241" y="3879944"/>
            <a:chExt cx="2457859" cy="229414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A7007B2-38C9-E249-05F2-7D7BA482836E}"/>
                </a:ext>
              </a:extLst>
            </p:cNvPr>
            <p:cNvSpPr/>
            <p:nvPr/>
          </p:nvSpPr>
          <p:spPr>
            <a:xfrm>
              <a:off x="5598241" y="3879944"/>
              <a:ext cx="1268361" cy="1268361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8CE8BA-F097-9EBB-CFA8-958C7AF83300}"/>
                </a:ext>
              </a:extLst>
            </p:cNvPr>
            <p:cNvSpPr/>
            <p:nvPr/>
          </p:nvSpPr>
          <p:spPr>
            <a:xfrm>
              <a:off x="6787739" y="3879945"/>
              <a:ext cx="1268361" cy="1268362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4A44F4A-0B57-3D47-7DFE-3DAA7AA4F170}"/>
                </a:ext>
              </a:extLst>
            </p:cNvPr>
            <p:cNvSpPr/>
            <p:nvPr/>
          </p:nvSpPr>
          <p:spPr>
            <a:xfrm>
              <a:off x="6192990" y="4905724"/>
              <a:ext cx="1268361" cy="126836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87827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CEF89FBB-1C61-78DE-4ED8-1B31A0164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AF0C68A5-F537-FDB1-C40F-B5C0A91875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Helly’s</a:t>
            </a:r>
            <a:r>
              <a:rPr lang="en-US" sz="3600" b="1" dirty="0"/>
              <a:t> Theorem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B464F8C-4794-A73C-70C0-CBC778950DA5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833950" cy="5139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 Theorem: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Given family of convex sets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(with </a:t>
                </a:r>
                <a:r>
                  <a:rPr lang="en-US" sz="2300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straight-line convexity)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𝑫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+ 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them intersect.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100 disks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every </a:t>
                </a:r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3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 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100 intersect.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                        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(every </a:t>
                </a:r>
                <a:r>
                  <a:rPr lang="en-US" sz="2300" b="1" strike="sngStrike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2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i="1" strike="sngStrik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 </m:t>
                    </m:r>
                  </m:oMath>
                </a14:m>
                <a:r>
                  <a:rPr lang="en-US" sz="2300" b="1" strike="sngStrike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all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100 intersect)</a:t>
                </a:r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</a:t>
                </a: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</a:t>
                </a:r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Theorem (abstract):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Given family of convex sets in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i="1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  <m:r>
                      <m:rPr>
                        <m:nor/>
                      </m:rPr>
                      <a:rPr lang="en-US" sz="2300" dirty="0">
                        <a:solidFill>
                          <a:schemeClr val="tx1"/>
                        </a:solidFill>
                        <a:ea typeface="Roboto Slab"/>
                        <a:cs typeface="Roboto Slab"/>
                        <a:sym typeface="Roboto Slab"/>
                      </a:rPr>
                      <m:t>:</m:t>
                    </m:r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𝝎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them intersect.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B464F8C-4794-A73C-70C0-CBC778950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833950" cy="5139838"/>
              </a:xfrm>
              <a:prstGeom prst="rect">
                <a:avLst/>
              </a:prstGeom>
              <a:blipFill>
                <a:blip r:embed="rId3"/>
                <a:stretch>
                  <a:fillRect l="-1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BC2E567-20C7-0352-B89F-8759D0AA26FE}"/>
              </a:ext>
            </a:extLst>
          </p:cNvPr>
          <p:cNvGrpSpPr/>
          <p:nvPr/>
        </p:nvGrpSpPr>
        <p:grpSpPr>
          <a:xfrm>
            <a:off x="7386401" y="2684603"/>
            <a:ext cx="1595039" cy="1488793"/>
            <a:chOff x="5598241" y="3879944"/>
            <a:chExt cx="2457859" cy="229414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D24138F-0DD8-2522-FE3B-D1502C9A1185}"/>
                </a:ext>
              </a:extLst>
            </p:cNvPr>
            <p:cNvSpPr/>
            <p:nvPr/>
          </p:nvSpPr>
          <p:spPr>
            <a:xfrm>
              <a:off x="5598241" y="3879944"/>
              <a:ext cx="1268361" cy="1268361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2E2C684-2CFC-9907-C448-40A8BC73087F}"/>
                </a:ext>
              </a:extLst>
            </p:cNvPr>
            <p:cNvSpPr/>
            <p:nvPr/>
          </p:nvSpPr>
          <p:spPr>
            <a:xfrm>
              <a:off x="6787739" y="3879945"/>
              <a:ext cx="1268361" cy="1268362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EEEE863-C998-C01E-2D36-930600AFABFE}"/>
                </a:ext>
              </a:extLst>
            </p:cNvPr>
            <p:cNvSpPr/>
            <p:nvPr/>
          </p:nvSpPr>
          <p:spPr>
            <a:xfrm>
              <a:off x="6192990" y="4905724"/>
              <a:ext cx="1268361" cy="126836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29613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85D8ECB1-8A06-3C26-0E25-D22F00706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C6A7A39E-3422-37FE-8640-D88997F31E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Helly’s</a:t>
            </a:r>
            <a:r>
              <a:rPr lang="en-US" sz="3600" b="1" dirty="0"/>
              <a:t> Theorem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F3E3FFD-C48E-3068-3E18-D2872015FC55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833950" cy="5139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 Theorem: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Given family of convex sets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(with </a:t>
                </a:r>
                <a:r>
                  <a:rPr lang="en-US" sz="2300" dirty="0">
                    <a:solidFill>
                      <a:srgbClr val="C0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straight-line convexity)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𝑫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+ </m:t>
                    </m:r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𝟏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them intersect.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Example: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100 disks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every </a:t>
                </a:r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3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 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100 intersect.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                        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(every </a:t>
                </a:r>
                <a:r>
                  <a:rPr lang="en-US" sz="2300" b="1" strike="sngStrike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2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i="1" strike="sngStrik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 </m:t>
                    </m:r>
                  </m:oMath>
                </a14:m>
                <a:r>
                  <a:rPr lang="en-US" sz="2300" b="1" strike="sngStrike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all</a:t>
                </a:r>
                <a:r>
                  <a:rPr lang="en-US" sz="2300" strike="sngStrike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100 intersect)</a:t>
                </a:r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</a:t>
                </a: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 err="1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Helly’s</a:t>
                </a:r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Theorem (abstract):</a:t>
                </a: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Given family of convex sets in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a </a:t>
                </a:r>
                <a:r>
                  <a:rPr lang="en-US" sz="2300" i="1" dirty="0">
                    <a:solidFill>
                      <a:srgbClr val="C00000"/>
                    </a:solidFill>
                    <a:ea typeface="Roboto Slab"/>
                    <a:cs typeface="Roboto Slab"/>
                    <a:sym typeface="Roboto Slab"/>
                  </a:rPr>
                  <a:t>convexity space </a:t>
                </a:r>
                <a14:m>
                  <m:oMath xmlns:m="http://schemas.openxmlformats.org/officeDocument/2006/math">
                    <m:r>
                      <a:rPr lang="en-US" sz="23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𝐶</m:t>
                    </m:r>
                    <m:r>
                      <m:rPr>
                        <m:nor/>
                      </m:rPr>
                      <a:rPr lang="en-US" sz="2300" dirty="0">
                        <a:solidFill>
                          <a:schemeClr val="tx1"/>
                        </a:solidFill>
                        <a:ea typeface="Roboto Slab"/>
                        <a:cs typeface="Roboto Slab"/>
                        <a:sym typeface="Roboto Slab"/>
                      </a:rPr>
                      <m:t>:</m:t>
                    </m:r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𝝎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intersect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⇒</m:t>
                    </m:r>
                  </m:oMath>
                </a14:m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all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of them intersect.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FF3E3FFD-C48E-3068-3E18-D2872015F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833950" cy="5139838"/>
              </a:xfrm>
              <a:prstGeom prst="rect">
                <a:avLst/>
              </a:prstGeom>
              <a:blipFill>
                <a:blip r:embed="rId3"/>
                <a:stretch>
                  <a:fillRect l="-1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8563AFC-FD41-0F23-7626-D80FFAF2F0CC}"/>
              </a:ext>
            </a:extLst>
          </p:cNvPr>
          <p:cNvGrpSpPr/>
          <p:nvPr/>
        </p:nvGrpSpPr>
        <p:grpSpPr>
          <a:xfrm>
            <a:off x="7386401" y="2684603"/>
            <a:ext cx="1595039" cy="1488793"/>
            <a:chOff x="5598241" y="3879944"/>
            <a:chExt cx="2457859" cy="229414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16DE1FC-C08E-D5BC-F234-244CD4EE1C13}"/>
                </a:ext>
              </a:extLst>
            </p:cNvPr>
            <p:cNvSpPr/>
            <p:nvPr/>
          </p:nvSpPr>
          <p:spPr>
            <a:xfrm>
              <a:off x="5598241" y="3879944"/>
              <a:ext cx="1268361" cy="1268361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3CBC82F-DB89-06B0-97C7-AA70E03C0A56}"/>
                </a:ext>
              </a:extLst>
            </p:cNvPr>
            <p:cNvSpPr/>
            <p:nvPr/>
          </p:nvSpPr>
          <p:spPr>
            <a:xfrm>
              <a:off x="6787739" y="3879945"/>
              <a:ext cx="1268361" cy="1268362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3FFBF3A-4B54-0BDF-C880-EB89FDE0AF1D}"/>
                </a:ext>
              </a:extLst>
            </p:cNvPr>
            <p:cNvSpPr/>
            <p:nvPr/>
          </p:nvSpPr>
          <p:spPr>
            <a:xfrm>
              <a:off x="6192990" y="4905724"/>
              <a:ext cx="1268361" cy="126836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7BDE79-B69C-4E64-B1DF-64CC03284039}"/>
              </a:ext>
            </a:extLst>
          </p:cNvPr>
          <p:cNvGrpSpPr/>
          <p:nvPr/>
        </p:nvGrpSpPr>
        <p:grpSpPr>
          <a:xfrm>
            <a:off x="1330960" y="5518153"/>
            <a:ext cx="3322320" cy="868660"/>
            <a:chOff x="4257040" y="2748280"/>
            <a:chExt cx="3322320" cy="868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04128ED-4DB6-0C0A-D658-0D9B84A780FD}"/>
                    </a:ext>
                  </a:extLst>
                </p:cNvPr>
                <p:cNvSpPr txBox="1"/>
                <p:nvPr/>
              </p:nvSpPr>
              <p:spPr>
                <a:xfrm>
                  <a:off x="4696082" y="3093720"/>
                  <a:ext cx="2883278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err="1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Helly</a:t>
                  </a:r>
                  <a:r>
                    <a:rPr lang="en-US" sz="2800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number of </a:t>
                  </a:r>
                  <a14:m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Roboto Slab"/>
                          <a:cs typeface="Roboto Slab"/>
                          <a:sym typeface="Roboto Slab"/>
                        </a:rPr>
                        <m:t>𝐶</m:t>
                      </m:r>
                    </m:oMath>
                  </a14:m>
                  <a:endParaRPr lang="en-US" sz="2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04128ED-4DB6-0C0A-D658-0D9B84A78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6082" y="3093720"/>
                  <a:ext cx="2883278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3766" t="-8791" b="-27473"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A9E59F2-043A-41E7-AEC6-9D6AD596EBDB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rot="10800000">
              <a:off x="4257040" y="2748280"/>
              <a:ext cx="439042" cy="607050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8105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CC749D0B-B9B1-4A6D-8172-585300592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C5C4EE08-FBD7-AB9A-9A62-1D5D8B3961E0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lvl="0"/>
                <a:r>
                  <a:rPr lang="en-US" sz="3600" dirty="0">
                    <a:solidFill>
                      <a:srgbClr val="2A09B7"/>
                    </a:solidFill>
                    <a:latin typeface="+mj-lt"/>
                  </a:rPr>
                  <a:t>Q: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, find largest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US" sz="3600" dirty="0" err="1">
                    <a:solidFill>
                      <a:srgbClr val="002060"/>
                    </a:solidFill>
                    <a:latin typeface="+mj-lt"/>
                  </a:rPr>
                  <a:t>s.t.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we can achieve </a:t>
                </a:r>
                <a:r>
                  <a:rPr lang="en-US" sz="3600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+mj-lt"/>
                  </a:rPr>
                  <a:t>Agreement</a:t>
                </a:r>
                <a:r>
                  <a:rPr lang="en-US" sz="3600" dirty="0">
                    <a:solidFill>
                      <a:srgbClr val="002060"/>
                    </a:solidFill>
                    <a:highlight>
                      <a:srgbClr val="FFFF00"/>
                    </a:highlight>
                    <a:latin typeface="+mj-lt"/>
                  </a:rPr>
                  <a:t> and </a:t>
                </a:r>
                <a:r>
                  <a:rPr lang="en-US" sz="3600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+mj-lt"/>
                  </a:rPr>
                  <a:t>Convex Validity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corruptions?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A: depends on the </a:t>
                </a:r>
                <a:r>
                  <a:rPr lang="en-US" sz="3600" i="1" dirty="0">
                    <a:solidFill>
                      <a:schemeClr val="bg1"/>
                    </a:solidFill>
                    <a:latin typeface="+mj-lt"/>
                  </a:rPr>
                  <a:t>network model</a:t>
                </a: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.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Pb.: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How can we even specify </a:t>
                </a:r>
                <a:r>
                  <a:rPr lang="en-US" sz="3600" dirty="0">
                    <a:solidFill>
                      <a:srgbClr val="FF0000"/>
                    </a:solidFill>
                    <a:latin typeface="+mj-lt"/>
                  </a:rPr>
                  <a:t>t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?</a:t>
                </a:r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lang="en-US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C5C4EE08-FBD7-AB9A-9A62-1D5D8B3961E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  <a:blipFill>
                <a:blip r:embed="rId3"/>
                <a:stretch>
                  <a:fillRect l="-2187" r="-1458" b="-3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CB09D7E-7C8D-349E-C8CB-630665E09967}"/>
              </a:ext>
            </a:extLst>
          </p:cNvPr>
          <p:cNvGrpSpPr/>
          <p:nvPr/>
        </p:nvGrpSpPr>
        <p:grpSpPr>
          <a:xfrm>
            <a:off x="4572000" y="2423160"/>
            <a:ext cx="3992880" cy="868660"/>
            <a:chOff x="4257040" y="2748280"/>
            <a:chExt cx="3992880" cy="8686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3C3E0B-4D1C-226C-F960-AD962FC3CCC6}"/>
                </a:ext>
              </a:extLst>
            </p:cNvPr>
            <p:cNvSpPr txBox="1"/>
            <p:nvPr/>
          </p:nvSpPr>
          <p:spPr>
            <a:xfrm>
              <a:off x="4696082" y="3093720"/>
              <a:ext cx="3553838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Convex Consensus (CC)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D0BDC5E8-BD8E-5304-9051-1F3C4EB45439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>
              <a:off x="4257040" y="2748280"/>
              <a:ext cx="439042" cy="607050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66837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5ED379A-ED4B-FE72-F0C3-132D70C9B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B0C30FBC-703B-7277-1A17-6A9603389AF2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lvl="0"/>
                <a:r>
                  <a:rPr lang="en-US" sz="3600" dirty="0">
                    <a:solidFill>
                      <a:srgbClr val="2A09B7"/>
                    </a:solidFill>
                    <a:latin typeface="+mj-lt"/>
                  </a:rPr>
                  <a:t>Q: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, find largest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US" sz="3600" dirty="0" err="1">
                    <a:solidFill>
                      <a:srgbClr val="002060"/>
                    </a:solidFill>
                    <a:latin typeface="+mj-lt"/>
                  </a:rPr>
                  <a:t>s.t.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we can achieve </a:t>
                </a:r>
                <a:r>
                  <a:rPr lang="en-US" sz="3600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+mj-lt"/>
                  </a:rPr>
                  <a:t>Agreement</a:t>
                </a:r>
                <a:r>
                  <a:rPr lang="en-US" sz="3600" dirty="0">
                    <a:solidFill>
                      <a:srgbClr val="002060"/>
                    </a:solidFill>
                    <a:highlight>
                      <a:srgbClr val="FFFF00"/>
                    </a:highlight>
                    <a:latin typeface="+mj-lt"/>
                  </a:rPr>
                  <a:t> and </a:t>
                </a:r>
                <a:r>
                  <a:rPr lang="en-US" sz="3600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+mj-lt"/>
                  </a:rPr>
                  <a:t>Convex Validity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corruptions?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A: depends on the </a:t>
                </a:r>
                <a:r>
                  <a:rPr lang="en-US" sz="3600" i="1" dirty="0">
                    <a:solidFill>
                      <a:schemeClr val="bg1"/>
                    </a:solidFill>
                    <a:latin typeface="+mj-lt"/>
                  </a:rPr>
                  <a:t>network model</a:t>
                </a: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.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Pb.: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How can we even specify </a:t>
                </a:r>
                <a:r>
                  <a:rPr lang="en-US" sz="3600" dirty="0">
                    <a:solidFill>
                      <a:srgbClr val="FF0000"/>
                    </a:solidFill>
                    <a:latin typeface="+mj-lt"/>
                  </a:rPr>
                  <a:t>t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?</a:t>
                </a:r>
                <a:r>
                  <a:rPr lang="en-US" sz="36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lang="en-US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B0C30FBC-703B-7277-1A17-6A9603389AF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  <a:blipFill>
                <a:blip r:embed="rId3"/>
                <a:stretch>
                  <a:fillRect l="-2187" r="-1458" b="-3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6EFDCD65-7441-1F6D-2F29-F560381F4425}"/>
              </a:ext>
            </a:extLst>
          </p:cNvPr>
          <p:cNvGrpSpPr/>
          <p:nvPr/>
        </p:nvGrpSpPr>
        <p:grpSpPr>
          <a:xfrm>
            <a:off x="4572000" y="2423160"/>
            <a:ext cx="3992880" cy="868660"/>
            <a:chOff x="4257040" y="2748280"/>
            <a:chExt cx="3992880" cy="8686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2E9C3C-DBB9-572C-327E-4BE5439E8221}"/>
                </a:ext>
              </a:extLst>
            </p:cNvPr>
            <p:cNvSpPr txBox="1"/>
            <p:nvPr/>
          </p:nvSpPr>
          <p:spPr>
            <a:xfrm>
              <a:off x="4696082" y="3093720"/>
              <a:ext cx="3553838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Convex Consensus (CC)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CBB43127-F2C9-2BB2-1CE3-DF4DF2E8055F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>
              <a:off x="4257040" y="2748280"/>
              <a:ext cx="439042" cy="607050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98763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DFF17F0-89C6-9644-A1C1-4E4C735C6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4BF65243-0CC3-CD0B-F5E2-15B8B3FFAC24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lvl="0"/>
                <a:r>
                  <a:rPr lang="en-US" sz="3600" dirty="0">
                    <a:solidFill>
                      <a:srgbClr val="2A09B7"/>
                    </a:solidFill>
                    <a:latin typeface="+mj-lt"/>
                  </a:rPr>
                  <a:t>Q: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, find largest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US" sz="3600" dirty="0" err="1">
                    <a:solidFill>
                      <a:srgbClr val="002060"/>
                    </a:solidFill>
                    <a:latin typeface="+mj-lt"/>
                  </a:rPr>
                  <a:t>s.t.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we can achieve </a:t>
                </a:r>
                <a:r>
                  <a:rPr lang="en-US" sz="3600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+mj-lt"/>
                  </a:rPr>
                  <a:t>Agreement</a:t>
                </a:r>
                <a:r>
                  <a:rPr lang="en-US" sz="3600" dirty="0">
                    <a:solidFill>
                      <a:srgbClr val="002060"/>
                    </a:solidFill>
                    <a:highlight>
                      <a:srgbClr val="FFFF00"/>
                    </a:highlight>
                    <a:latin typeface="+mj-lt"/>
                  </a:rPr>
                  <a:t> and </a:t>
                </a:r>
                <a:r>
                  <a:rPr lang="en-US" sz="3600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+mj-lt"/>
                  </a:rPr>
                  <a:t>Convex Validity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corruptions?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US" sz="3600" dirty="0">
                    <a:solidFill>
                      <a:srgbClr val="2A09B7"/>
                    </a:solidFill>
                    <a:latin typeface="+mj-lt"/>
                  </a:rPr>
                  <a:t>A: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depends on </a:t>
                </a:r>
                <a:r>
                  <a:rPr lang="en-US" sz="3600" i="1" dirty="0">
                    <a:solidFill>
                      <a:srgbClr val="00B050"/>
                    </a:solidFill>
                    <a:latin typeface="+mj-lt"/>
                  </a:rPr>
                  <a:t>network model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.</a:t>
                </a: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br>
                  <a:rPr lang="en-US" sz="3600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Pb.: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 How can we even specify </a:t>
                </a:r>
                <a:r>
                  <a:rPr lang="en-US" sz="3600" dirty="0">
                    <a:solidFill>
                      <a:srgbClr val="FF0000"/>
                    </a:solidFill>
                    <a:latin typeface="+mj-lt"/>
                  </a:rPr>
                  <a:t>t</a:t>
                </a:r>
                <a:r>
                  <a:rPr lang="en-US" sz="3600" dirty="0">
                    <a:solidFill>
                      <a:srgbClr val="002060"/>
                    </a:solidFill>
                    <a:latin typeface="+mj-lt"/>
                  </a:rPr>
                  <a:t>?</a:t>
                </a:r>
                <a:r>
                  <a:rPr lang="en-US" sz="36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lang="en-US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2" name="Google Shape;172;p21">
                <a:extLst>
                  <a:ext uri="{FF2B5EF4-FFF2-40B4-BE49-F238E27FC236}">
                    <a16:creationId xmlns:a16="http://schemas.microsoft.com/office/drawing/2014/main" id="{4BF65243-0CC3-CD0B-F5E2-15B8B3FFAC2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3075" y="1076912"/>
                <a:ext cx="8357850" cy="4704175"/>
              </a:xfrm>
              <a:prstGeom prst="rect">
                <a:avLst/>
              </a:prstGeom>
              <a:blipFill>
                <a:blip r:embed="rId3"/>
                <a:stretch>
                  <a:fillRect l="-2187" r="-1458" b="-3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E103B0B-6E00-65FD-AF5F-D31E58E1CA7F}"/>
              </a:ext>
            </a:extLst>
          </p:cNvPr>
          <p:cNvGrpSpPr/>
          <p:nvPr/>
        </p:nvGrpSpPr>
        <p:grpSpPr>
          <a:xfrm>
            <a:off x="4572000" y="2423160"/>
            <a:ext cx="3992880" cy="868660"/>
            <a:chOff x="4257040" y="2748280"/>
            <a:chExt cx="3992880" cy="8686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E622A2B-2722-0691-942D-4C63525FF57C}"/>
                </a:ext>
              </a:extLst>
            </p:cNvPr>
            <p:cNvSpPr txBox="1"/>
            <p:nvPr/>
          </p:nvSpPr>
          <p:spPr>
            <a:xfrm>
              <a:off x="4696082" y="3093720"/>
              <a:ext cx="3553838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Convex Consensus (CC)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3E3AA872-0253-4F82-A332-CF5111F003F6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>
              <a:off x="4257040" y="2748280"/>
              <a:ext cx="439042" cy="607050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28891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AA3FB7CD-5105-2CC3-166F-06408E79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>
            <a:extLst>
              <a:ext uri="{FF2B5EF4-FFF2-40B4-BE49-F238E27FC236}">
                <a16:creationId xmlns:a16="http://schemas.microsoft.com/office/drawing/2014/main" id="{7997C1C4-5FD9-6431-34D2-329EC6428E0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46024" y="2034925"/>
            <a:ext cx="7597975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3.</a:t>
            </a:r>
            <a:endParaRPr lang="en-GB" sz="6000" dirty="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(A)synchrony</a:t>
            </a:r>
          </a:p>
        </p:txBody>
      </p: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C2FB8531-3DC0-BC1D-BA04-9689849999EA}"/>
              </a:ext>
            </a:extLst>
          </p:cNvPr>
          <p:cNvSpPr txBox="1"/>
          <p:nvPr/>
        </p:nvSpPr>
        <p:spPr>
          <a:xfrm>
            <a:off x="1546025" y="3581425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And the best-of-both-worlds</a:t>
            </a:r>
            <a:endParaRPr sz="2500" b="1" dirty="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8731084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06DFD3F-EDEE-7243-BDDB-EB3F4BB9D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A3F2DFAD-47E8-6907-3F29-E383E26FDC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Network Models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37954335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FC6EEE6C-2F88-28B5-9B2D-DFD7BEF1E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0E5BF866-1C26-D8A9-F9CB-DE14CDED3B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Network Models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41C7CC72-9A9C-F84E-4AF5-1EDFDDEDB212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892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messages get delivered within a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known 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amount of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41C7CC72-9A9C-F84E-4AF5-1EDFDDEDB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892522"/>
              </a:xfrm>
              <a:prstGeom prst="rect">
                <a:avLst/>
              </a:prstGeom>
              <a:blipFill>
                <a:blip r:embed="rId3"/>
                <a:stretch>
                  <a:fillRect l="-1104" r="-1251" b="-8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2488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1500E79-9899-9F61-FEB4-7B54B6AE3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E8B563F8-2C95-C34D-C0FC-DD991720B9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Network Models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773FCC49-F538-178D-B88F-CEDB0DE940CA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246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messages get delivered within a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known 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amount of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small deviations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break the protocol.</a:t>
                </a:r>
                <a:endParaRPr lang="en-US" sz="2300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773FCC49-F538-178D-B88F-CEDB0DE94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246465"/>
              </a:xfrm>
              <a:prstGeom prst="rect">
                <a:avLst/>
              </a:prstGeom>
              <a:blipFill>
                <a:blip r:embed="rId3"/>
                <a:stretch>
                  <a:fillRect l="-1104" r="-1251" b="-63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679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7192993-FBEA-D6ED-CB4D-EEF5F754C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E56180F8-BA6C-2B54-731E-6267C31244A9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7706788" cy="1600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giving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E56180F8-BA6C-2B54-731E-6267C3124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7706788" cy="1600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72DF2BDE-C258-6F17-3EB4-00145B5A54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Consensus (Byzantine Agreement)</a:t>
            </a:r>
            <a:endParaRPr sz="36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AC1E716-7E0A-56FF-8D42-A71FF55A423A}"/>
              </a:ext>
            </a:extLst>
          </p:cNvPr>
          <p:cNvSpPr txBox="1"/>
          <p:nvPr/>
        </p:nvSpPr>
        <p:spPr>
          <a:xfrm>
            <a:off x="5722804" y="6390993"/>
            <a:ext cx="3195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ea typeface="Roboto Slab"/>
                <a:cs typeface="Roboto Slab"/>
                <a:sym typeface="Roboto Slab"/>
              </a:rPr>
              <a:t>(authenticated bidirectional channels)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B2040E-789F-6B10-2E7E-8BED7156C669}"/>
              </a:ext>
            </a:extLst>
          </p:cNvPr>
          <p:cNvCxnSpPr>
            <a:cxnSpLocks/>
          </p:cNvCxnSpPr>
          <p:nvPr/>
        </p:nvCxnSpPr>
        <p:spPr>
          <a:xfrm flipV="1">
            <a:off x="6222137" y="2720153"/>
            <a:ext cx="2" cy="14496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8319C4-E371-ED65-152A-6063370CC6A9}"/>
              </a:ext>
            </a:extLst>
          </p:cNvPr>
          <p:cNvCxnSpPr>
            <a:cxnSpLocks/>
          </p:cNvCxnSpPr>
          <p:nvPr/>
        </p:nvCxnSpPr>
        <p:spPr>
          <a:xfrm flipH="1">
            <a:off x="6222136" y="2695366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1E1DFF-8308-E6A7-BD8B-CC55E291468D}"/>
              </a:ext>
            </a:extLst>
          </p:cNvPr>
          <p:cNvCxnSpPr>
            <a:cxnSpLocks/>
          </p:cNvCxnSpPr>
          <p:nvPr/>
        </p:nvCxnSpPr>
        <p:spPr>
          <a:xfrm flipV="1">
            <a:off x="8016839" y="2732547"/>
            <a:ext cx="0" cy="1437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B8A7C41-1C79-C7C8-BF22-9AB8CC0C05B1}"/>
              </a:ext>
            </a:extLst>
          </p:cNvPr>
          <p:cNvCxnSpPr>
            <a:cxnSpLocks/>
          </p:cNvCxnSpPr>
          <p:nvPr/>
        </p:nvCxnSpPr>
        <p:spPr>
          <a:xfrm flipH="1">
            <a:off x="6222136" y="4169801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A5709D7-0D87-98E2-F7F7-AC3014BC6F32}"/>
              </a:ext>
            </a:extLst>
          </p:cNvPr>
          <p:cNvCxnSpPr>
            <a:cxnSpLocks/>
          </p:cNvCxnSpPr>
          <p:nvPr/>
        </p:nvCxnSpPr>
        <p:spPr>
          <a:xfrm flipV="1">
            <a:off x="6222137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64E316-3E37-603F-F175-B103794A44D0}"/>
              </a:ext>
            </a:extLst>
          </p:cNvPr>
          <p:cNvCxnSpPr>
            <a:cxnSpLocks/>
          </p:cNvCxnSpPr>
          <p:nvPr/>
        </p:nvCxnSpPr>
        <p:spPr>
          <a:xfrm flipH="1" flipV="1">
            <a:off x="6222138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ace Savouring Delicious Food">
            <a:extLst>
              <a:ext uri="{FF2B5EF4-FFF2-40B4-BE49-F238E27FC236}">
                <a16:creationId xmlns:a16="http://schemas.microsoft.com/office/drawing/2014/main" id="{BEA82A69-D23D-F101-4ED4-FA958D39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140" y="231436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D4C4634C-48BC-9CC6-F427-2257BA18B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839" y="2314368"/>
            <a:ext cx="762001" cy="762001"/>
          </a:xfrm>
          <a:prstGeom prst="rect">
            <a:avLst/>
          </a:prstGeom>
        </p:spPr>
      </p:pic>
      <p:pic>
        <p:nvPicPr>
          <p:cNvPr id="8" name="Picture 7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3E5E6BB1-B9E9-A6EF-F9BF-DCA6E7040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38" y="3788800"/>
            <a:ext cx="762002" cy="762002"/>
          </a:xfrm>
          <a:prstGeom prst="rect">
            <a:avLst/>
          </a:prstGeom>
        </p:spPr>
      </p:pic>
      <p:pic>
        <p:nvPicPr>
          <p:cNvPr id="11" name="Picture 10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B0F5A2AE-AF17-D758-2B72-C4065B1D5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137" y="3788799"/>
            <a:ext cx="762003" cy="762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8BA7074-04BF-2B23-8078-93FBF17E3B5B}"/>
                  </a:ext>
                </a:extLst>
              </p:cNvPr>
              <p:cNvSpPr txBox="1"/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8BA7074-04BF-2B23-8078-93FBF17E3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5374B1E-BDF5-CD82-2130-6E2C396B735C}"/>
                  </a:ext>
                </a:extLst>
              </p:cNvPr>
              <p:cNvSpPr txBox="1"/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5374B1E-BDF5-CD82-2130-6E2C396B7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50092E-AF5D-15F2-132D-2F1E86209597}"/>
                  </a:ext>
                </a:extLst>
              </p:cNvPr>
              <p:cNvSpPr txBox="1"/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F50092E-AF5D-15F2-132D-2F1E86209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EDEF6BC-1A14-D072-C8E0-DA9FCDBBEA4C}"/>
                  </a:ext>
                </a:extLst>
              </p:cNvPr>
              <p:cNvSpPr txBox="1"/>
              <p:nvPr/>
            </p:nvSpPr>
            <p:spPr>
              <a:xfrm>
                <a:off x="6370437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EDEF6BC-1A14-D072-C8E0-DA9FCDBBE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437" y="1889773"/>
                <a:ext cx="54569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C95E0C-6470-9592-1BC7-ECD8CE7E3D53}"/>
                  </a:ext>
                </a:extLst>
              </p:cNvPr>
              <p:cNvSpPr txBox="1"/>
              <p:nvPr/>
            </p:nvSpPr>
            <p:spPr>
              <a:xfrm>
                <a:off x="8181529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C95E0C-6470-9592-1BC7-ECD8CE7E3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9" y="4383451"/>
                <a:ext cx="54569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B8F2E8-D2ED-7386-82D3-991C2E842B98}"/>
                  </a:ext>
                </a:extLst>
              </p:cNvPr>
              <p:cNvSpPr txBox="1"/>
              <p:nvPr/>
            </p:nvSpPr>
            <p:spPr>
              <a:xfrm>
                <a:off x="8288259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B8F2E8-D2ED-7386-82D3-991C2E842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259" y="1889773"/>
                <a:ext cx="54569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22060E-A76E-A925-767E-CEE224C787E3}"/>
                  </a:ext>
                </a:extLst>
              </p:cNvPr>
              <p:cNvSpPr txBox="1"/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22060E-A76E-A925-767E-CEE224C78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1112BA-D22B-4F13-94FA-1256CC29DCE4}"/>
                  </a:ext>
                </a:extLst>
              </p:cNvPr>
              <p:cNvSpPr txBox="1"/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1112BA-D22B-4F13-94FA-1256CC29D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63696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2B21E3C-4615-7559-C8E8-0D4639046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4B862606-E4AB-8CFA-900E-0C4F710FD9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Network Models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516EEF99-DA9E-C9A8-405F-6664870334F4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9543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messages get delivered within a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known 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amount of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small deviations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break the protocol.</a:t>
                </a:r>
                <a:endParaRPr lang="en-US" sz="2300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messages get delivered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eventually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516EEF99-DA9E-C9A8-405F-666487033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954351"/>
              </a:xfrm>
              <a:prstGeom prst="rect">
                <a:avLst/>
              </a:prstGeom>
              <a:blipFill>
                <a:blip r:embed="rId3"/>
                <a:stretch>
                  <a:fillRect l="-1104" r="-1251" b="-37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41699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18AED97D-2E56-E080-8750-AE516103D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E0E6B53E-11B3-AF50-DD2E-FB7C980F7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Network Models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79760C0-201C-B4FA-733C-0C518FE03D29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2308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messages get delivered within a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known 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amount of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small deviations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break the protocol.</a:t>
                </a:r>
                <a:endParaRPr lang="en-US" sz="2300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messages get delivered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eventually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requires lower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79760C0-201C-B4FA-733C-0C518FE03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2308294"/>
              </a:xfrm>
              <a:prstGeom prst="rect">
                <a:avLst/>
              </a:prstGeom>
              <a:blipFill>
                <a:blip r:embed="rId3"/>
                <a:stretch>
                  <a:fillRect l="-1104" r="-1251" b="-29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6331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5348CF2-826A-E197-4203-7E68D1D44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A55879BA-F1FC-CCF6-BF49-16468010E5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Network Models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D9778646-D4DF-D771-E8DE-9196C6C10295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3016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messages get delivered within a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known 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amount of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small deviations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break the protocol.</a:t>
                </a:r>
                <a:endParaRPr lang="en-US" sz="2300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messages get delivered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eventually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requires lower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tradeoff? Can we somehow get the best of both worlds?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D9778646-D4DF-D771-E8DE-9196C6C10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3016180"/>
              </a:xfrm>
              <a:prstGeom prst="rect">
                <a:avLst/>
              </a:prstGeom>
              <a:blipFill>
                <a:blip r:embed="rId3"/>
                <a:stretch>
                  <a:fillRect l="-1104" r="-1251" b="-2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6058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93F4CB4-AF70-CA1C-0432-AA2E2CA72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D3E70200-6E4C-66A8-77B7-C60F9C7283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Network Models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C347C796-1DE6-7FDF-ED6F-EF24B1CD8746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37240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messages get delivered within a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known 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amount of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small deviations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break the protocol.</a:t>
                </a:r>
                <a:endParaRPr lang="en-US" sz="2300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messages get delivered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eventually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requires lower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tradeoff? Can we somehow get the best of both worlds?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Network-agnostic model:</a:t>
                </a:r>
                <a:endParaRPr lang="en-US" sz="2300" b="1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C347C796-1DE6-7FDF-ED6F-EF24B1CD8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3724066"/>
              </a:xfrm>
              <a:prstGeom prst="rect">
                <a:avLst/>
              </a:prstGeom>
              <a:blipFill>
                <a:blip r:embed="rId3"/>
                <a:stretch>
                  <a:fillRect l="-1104" r="-1251" b="-14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3322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5BDCB2CD-35CD-5AF9-458A-137D5A9D6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35FAFEA9-2CDA-A227-C441-DAC0E994FB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Network Models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A8A50AFF-5C95-5DE3-1983-14A67521F41B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37240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messages get delivered within a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known 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amount of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small deviations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break the protocol.</a:t>
                </a:r>
                <a:endParaRPr lang="en-US" sz="2300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messages get delivered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eventually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requires lower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tradeoff? Can we somehow get the best of both worlds?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Network-agnostic model: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≤</m:t>
                    </m:r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  <a:endParaRPr lang="en-US" sz="2300" b="1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A8A50AFF-5C95-5DE3-1983-14A67521F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3724066"/>
              </a:xfrm>
              <a:prstGeom prst="rect">
                <a:avLst/>
              </a:prstGeom>
              <a:blipFill>
                <a:blip r:embed="rId3"/>
                <a:stretch>
                  <a:fillRect l="-1104" r="-1251" b="-14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106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20E645A-4CB4-F92A-879D-3ECB88114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3B51BE4F-938F-BFF5-1DF6-B5DEB039A9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Network Models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DBC0F37E-675B-A761-458D-22490A881ECD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4078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messages get delivered within a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known 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amount of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small deviations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break the protocol.</a:t>
                </a:r>
                <a:endParaRPr lang="en-US" sz="2300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messages get delivered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eventually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requires lower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tradeoff? Can we somehow get the best of both worlds?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Network-agnostic model: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≤</m:t>
                    </m:r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Tolerate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corruptions if the network is synchronous.</a:t>
                </a:r>
                <a:endParaRPr lang="en-US" sz="2300" b="1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DBC0F37E-675B-A761-458D-22490A881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4078009"/>
              </a:xfrm>
              <a:prstGeom prst="rect">
                <a:avLst/>
              </a:prstGeom>
              <a:blipFill>
                <a:blip r:embed="rId3"/>
                <a:stretch>
                  <a:fillRect l="-1104" r="-1251" b="-13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5786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BD9DF066-3BC3-B9FA-D86A-D1E3DA7FD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733A0C6E-A637-B36D-46A0-9967CE92B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Network Models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B4368028-D660-9507-B8E4-09ADA3851106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4431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messages get delivered within a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known 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amount of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small deviations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break the protocol.</a:t>
                </a:r>
                <a:endParaRPr lang="en-US" sz="2300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messages get delivered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eventually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requires lower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tradeoff? Can we somehow get the best of both worlds?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Network-agnostic model: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≤</m:t>
                    </m:r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Tolerate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corruptions if the network is synchronous.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Tolerate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corruptions if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the network 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is asynchronous.</a:t>
                </a:r>
                <a:endParaRPr lang="en-US" sz="2300" b="1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B4368028-D660-9507-B8E4-09ADA3851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4431952"/>
              </a:xfrm>
              <a:prstGeom prst="rect">
                <a:avLst/>
              </a:prstGeom>
              <a:blipFill>
                <a:blip r:embed="rId3"/>
                <a:stretch>
                  <a:fillRect l="-1104" r="-1251" b="-11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0510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D402DD86-D7AE-903D-7F88-EDF370E16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61E7009D-9D75-99FA-9A38-BB82C11252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Network Models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79566781-823D-1BBF-1A63-9EB07830AA75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4785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messages get delivered within a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known 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amount of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small deviations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break the protocol.</a:t>
                </a:r>
                <a:endParaRPr lang="en-US" sz="2300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messages get delivered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eventually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requires lower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tradeoff? Can we somehow get the best of both worlds?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Network-agnostic model: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≤</m:t>
                    </m:r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Tolerate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corruptions if the network is synchronous.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Tolerate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corruptions if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the network 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is asynchronous.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b="1" dirty="0">
                    <a:solidFill>
                      <a:srgbClr val="FF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protocol does not know which one is the case!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79566781-823D-1BBF-1A63-9EB07830A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4785895"/>
              </a:xfrm>
              <a:prstGeom prst="rect">
                <a:avLst/>
              </a:prstGeom>
              <a:blipFill>
                <a:blip r:embed="rId3"/>
                <a:stretch>
                  <a:fillRect l="-1104" r="-1251" b="-1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8307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9DC96D55-A7B3-D6D3-85C1-4B1E85FCE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5AA69466-DF6A-6B84-FF6C-DFD954CF1B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Network Models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FA605E0-6B7B-C2F9-40A5-E0416B6F120C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5139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messages get delivered within a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known 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amount of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</a:t>
                </a:r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small deviations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Δ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break the protocol.</a:t>
                </a:r>
                <a:endParaRPr lang="en-US" sz="2300" dirty="0">
                  <a:solidFill>
                    <a:srgbClr val="FF0000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messages get delivered </a:t>
                </a:r>
                <a:r>
                  <a:rPr lang="en-US" sz="2300" b="0" i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eventually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r>
                  <a:rPr lang="en-US" sz="2300" b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Problem: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requires lower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.</a:t>
                </a:r>
              </a:p>
              <a:p>
                <a:pPr lvl="0"/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rgbClr val="00B05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 tradeoff? Can we somehow get the best of both worlds?</a:t>
                </a:r>
              </a:p>
              <a:p>
                <a:pPr lvl="0"/>
                <a:endParaRPr lang="en-US" sz="2300" b="1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Network-agnostic model: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≤</m:t>
                    </m:r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Tolerate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corruptions if the network is synchronous.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Tolerate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corruptions if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the network 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is asynchronous.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b="1" dirty="0">
                    <a:solidFill>
                      <a:srgbClr val="FF0000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The protocol does not know which one is the case!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(</a:t>
                </a:r>
                <a:r>
                  <a:rPr lang="en-US" sz="2300" b="1" dirty="0">
                    <a:solidFill>
                      <a:srgbClr val="2A09B7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Question here:</a:t>
                </a:r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what pairs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(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𝑎</m:t>
                        </m:r>
                      </m:sub>
                    </m:sSub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 are possible?)</a:t>
                </a: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FA605E0-6B7B-C2F9-40A5-E0416B6F1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5139838"/>
              </a:xfrm>
              <a:prstGeom prst="rect">
                <a:avLst/>
              </a:prstGeom>
              <a:blipFill>
                <a:blip r:embed="rId3"/>
                <a:stretch>
                  <a:fillRect l="-1104" r="-1251" b="-8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4155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446F33B9-62A9-ED46-6494-6BF8F26CE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>
            <a:extLst>
              <a:ext uri="{FF2B5EF4-FFF2-40B4-BE49-F238E27FC236}">
                <a16:creationId xmlns:a16="http://schemas.microsoft.com/office/drawing/2014/main" id="{9C916E64-4B79-9151-2B61-6407572931D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46024" y="2034925"/>
            <a:ext cx="7597975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4.</a:t>
            </a:r>
            <a:endParaRPr lang="en-GB" sz="6000" dirty="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Results</a:t>
            </a:r>
          </a:p>
        </p:txBody>
      </p: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201ACA5D-2B86-B80F-EC0F-2D062287C239}"/>
              </a:ext>
            </a:extLst>
          </p:cNvPr>
          <p:cNvSpPr txBox="1"/>
          <p:nvPr/>
        </p:nvSpPr>
        <p:spPr>
          <a:xfrm>
            <a:off x="1546025" y="3581425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Tight results for all 3 models!</a:t>
            </a:r>
            <a:endParaRPr sz="2500" b="1" dirty="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79711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1FB49E3-CF3C-20CB-F5EA-CD17AB362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EDA96BD8-6B1F-5053-949A-B6626A6703D9}"/>
                  </a:ext>
                </a:extLst>
              </p:cNvPr>
              <p:cNvSpPr txBox="1"/>
              <p:nvPr/>
            </p:nvSpPr>
            <p:spPr>
              <a:xfrm>
                <a:off x="310050" y="1112383"/>
                <a:ext cx="7706788" cy="3016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with</a:t>
                </a:r>
                <a:r>
                  <a:rPr lang="en-US" sz="2300" dirty="0">
                    <a:solidFill>
                      <a:srgbClr val="FFC00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 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rgbClr val="00B0F0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giving </a:t>
                </a:r>
                <a:r>
                  <a:rPr lang="en-US" sz="2300" dirty="0">
                    <a:solidFill>
                      <a:srgbClr val="2A09B7"/>
                    </a:solidFill>
                    <a:ea typeface="Roboto Slab"/>
                    <a:cs typeface="Roboto Slab"/>
                    <a:sym typeface="Roboto Slab"/>
                  </a:rPr>
                  <a:t>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2A09B7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,…,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2A09B7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sub>
                    </m:sSub>
                  </m:oMath>
                </a14:m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Unknown</a:t>
                </a:r>
                <a:r>
                  <a:rPr lang="en-US" sz="2300" b="1" i="1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ea typeface="Roboto Slab"/>
                    <a:cs typeface="Roboto Slab"/>
                    <a:sym typeface="Roboto Slab"/>
                  </a:rPr>
                  <a:t> parties are </a:t>
                </a:r>
                <a:r>
                  <a:rPr lang="en-US" sz="2300" i="1" dirty="0">
                    <a:solidFill>
                      <a:srgbClr val="FF0000"/>
                    </a:solidFill>
                    <a:ea typeface="Roboto Slab"/>
                    <a:cs typeface="Roboto Slab"/>
                    <a:sym typeface="Roboto Slab"/>
                  </a:rPr>
                  <a:t>byzantine</a:t>
                </a:r>
                <a:endParaRPr lang="en-US" sz="2300" b="1" i="1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lvl="0"/>
                <a:endParaRPr lang="en-US" sz="2300" dirty="0">
                  <a:solidFill>
                    <a:schemeClr val="tx1"/>
                  </a:solidFill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300" dirty="0"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3" name="Google Shape;379;p32">
                <a:extLst>
                  <a:ext uri="{FF2B5EF4-FFF2-40B4-BE49-F238E27FC236}">
                    <a16:creationId xmlns:a16="http://schemas.microsoft.com/office/drawing/2014/main" id="{EDA96BD8-6B1F-5053-949A-B6626A670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112383"/>
                <a:ext cx="7706788" cy="3016180"/>
              </a:xfrm>
              <a:prstGeom prst="rect">
                <a:avLst/>
              </a:prstGeom>
              <a:blipFill>
                <a:blip r:embed="rId3"/>
                <a:stretch>
                  <a:fillRect l="-11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D4A2E379-BD13-ADDB-A160-162B5149A1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Consensus (Byzantine Agreement)</a:t>
            </a:r>
            <a:endParaRPr sz="36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339CF7F-09E8-98FA-4134-98347FA7704E}"/>
              </a:ext>
            </a:extLst>
          </p:cNvPr>
          <p:cNvSpPr txBox="1"/>
          <p:nvPr/>
        </p:nvSpPr>
        <p:spPr>
          <a:xfrm>
            <a:off x="5722804" y="6390993"/>
            <a:ext cx="3195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ea typeface="Roboto Slab"/>
                <a:cs typeface="Roboto Slab"/>
                <a:sym typeface="Roboto Slab"/>
              </a:rPr>
              <a:t>(authenticated bidirectional channels)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B8A80A-AF8A-3559-2397-63895A664E19}"/>
              </a:ext>
            </a:extLst>
          </p:cNvPr>
          <p:cNvCxnSpPr>
            <a:cxnSpLocks/>
          </p:cNvCxnSpPr>
          <p:nvPr/>
        </p:nvCxnSpPr>
        <p:spPr>
          <a:xfrm flipV="1">
            <a:off x="6222137" y="2720153"/>
            <a:ext cx="2" cy="14496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ABD5C5-B3F7-586F-53C3-41D7D59498EB}"/>
              </a:ext>
            </a:extLst>
          </p:cNvPr>
          <p:cNvCxnSpPr>
            <a:cxnSpLocks/>
          </p:cNvCxnSpPr>
          <p:nvPr/>
        </p:nvCxnSpPr>
        <p:spPr>
          <a:xfrm flipH="1">
            <a:off x="6222136" y="2695366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847CD0-FCCD-DF82-15CC-88F4115D90DA}"/>
              </a:ext>
            </a:extLst>
          </p:cNvPr>
          <p:cNvCxnSpPr>
            <a:cxnSpLocks/>
          </p:cNvCxnSpPr>
          <p:nvPr/>
        </p:nvCxnSpPr>
        <p:spPr>
          <a:xfrm flipV="1">
            <a:off x="8016839" y="2732547"/>
            <a:ext cx="0" cy="1437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667BB3F-9DF4-2BA7-1928-28072ACF1BEF}"/>
              </a:ext>
            </a:extLst>
          </p:cNvPr>
          <p:cNvCxnSpPr>
            <a:cxnSpLocks/>
          </p:cNvCxnSpPr>
          <p:nvPr/>
        </p:nvCxnSpPr>
        <p:spPr>
          <a:xfrm flipH="1">
            <a:off x="6222136" y="4169801"/>
            <a:ext cx="17947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A8AB5D6-D57A-DE4B-673B-C04C2BE0F004}"/>
              </a:ext>
            </a:extLst>
          </p:cNvPr>
          <p:cNvCxnSpPr>
            <a:cxnSpLocks/>
          </p:cNvCxnSpPr>
          <p:nvPr/>
        </p:nvCxnSpPr>
        <p:spPr>
          <a:xfrm flipV="1">
            <a:off x="6222137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69F8B0A-BF45-FC0A-ADBD-28D44ADCD44C}"/>
              </a:ext>
            </a:extLst>
          </p:cNvPr>
          <p:cNvCxnSpPr>
            <a:cxnSpLocks/>
          </p:cNvCxnSpPr>
          <p:nvPr/>
        </p:nvCxnSpPr>
        <p:spPr>
          <a:xfrm flipH="1" flipV="1">
            <a:off x="6222138" y="2695368"/>
            <a:ext cx="1794701" cy="147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ace Savouring Delicious Food">
            <a:extLst>
              <a:ext uri="{FF2B5EF4-FFF2-40B4-BE49-F238E27FC236}">
                <a16:creationId xmlns:a16="http://schemas.microsoft.com/office/drawing/2014/main" id="{7D295C4D-86E1-AD53-7B00-8E9C7E751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140" y="231436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face with white eyes&#10;&#10;Description automatically generated">
            <a:extLst>
              <a:ext uri="{FF2B5EF4-FFF2-40B4-BE49-F238E27FC236}">
                <a16:creationId xmlns:a16="http://schemas.microsoft.com/office/drawing/2014/main" id="{B40A25EF-36BF-1E3A-5236-FFEFB3F7E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839" y="2314368"/>
            <a:ext cx="762001" cy="762001"/>
          </a:xfrm>
          <a:prstGeom prst="rect">
            <a:avLst/>
          </a:prstGeom>
        </p:spPr>
      </p:pic>
      <p:pic>
        <p:nvPicPr>
          <p:cNvPr id="8" name="Picture 7" descr="A yellow emoji with smoke coming out of it&#10;&#10;Description automatically generated">
            <a:extLst>
              <a:ext uri="{FF2B5EF4-FFF2-40B4-BE49-F238E27FC236}">
                <a16:creationId xmlns:a16="http://schemas.microsoft.com/office/drawing/2014/main" id="{881C4E38-079B-19B8-CD4F-F8817E5E4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38" y="3788800"/>
            <a:ext cx="762002" cy="762002"/>
          </a:xfrm>
          <a:prstGeom prst="rect">
            <a:avLst/>
          </a:prstGeom>
        </p:spPr>
      </p:pic>
      <p:pic>
        <p:nvPicPr>
          <p:cNvPr id="11" name="Picture 10" descr="A yellow smiley face with white teeth and a black background&#10;&#10;Description automatically generated">
            <a:extLst>
              <a:ext uri="{FF2B5EF4-FFF2-40B4-BE49-F238E27FC236}">
                <a16:creationId xmlns:a16="http://schemas.microsoft.com/office/drawing/2014/main" id="{A7D9F367-CCC8-289D-2E3C-34BDF709B8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137" y="3788799"/>
            <a:ext cx="762003" cy="762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37748-6776-50EF-1654-0EBB106C8A03}"/>
                  </a:ext>
                </a:extLst>
              </p:cNvPr>
              <p:cNvSpPr txBox="1"/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37748-6776-50EF-1654-0EBB106C8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490" y="1891798"/>
                <a:ext cx="545691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0544559-F66D-7880-F136-2BB196D36542}"/>
                  </a:ext>
                </a:extLst>
              </p:cNvPr>
              <p:cNvSpPr txBox="1"/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0544559-F66D-7880-F136-2BB196D36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8" y="1891798"/>
                <a:ext cx="54569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972BCC1-B481-C018-9A64-6ED866A70BC3}"/>
                  </a:ext>
                </a:extLst>
              </p:cNvPr>
              <p:cNvSpPr txBox="1"/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972BCC1-B481-C018-9A64-6ED866A70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47" y="4383451"/>
                <a:ext cx="54569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C8677E-4C21-7C5F-8D40-D25E9AF2FB9C}"/>
                  </a:ext>
                </a:extLst>
              </p:cNvPr>
              <p:cNvSpPr txBox="1"/>
              <p:nvPr/>
            </p:nvSpPr>
            <p:spPr>
              <a:xfrm>
                <a:off x="6370437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C8677E-4C21-7C5F-8D40-D25E9AF2F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437" y="1889773"/>
                <a:ext cx="54569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EE9E64-5515-7382-414C-8B85C0BDFD1E}"/>
                  </a:ext>
                </a:extLst>
              </p:cNvPr>
              <p:cNvSpPr txBox="1"/>
              <p:nvPr/>
            </p:nvSpPr>
            <p:spPr>
              <a:xfrm>
                <a:off x="8181529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EE9E64-5515-7382-414C-8B85C0BDF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9" y="4383451"/>
                <a:ext cx="54569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A7E33E-0A91-3E88-A73A-93E349265774}"/>
                  </a:ext>
                </a:extLst>
              </p:cNvPr>
              <p:cNvSpPr txBox="1"/>
              <p:nvPr/>
            </p:nvSpPr>
            <p:spPr>
              <a:xfrm>
                <a:off x="8288259" y="1889773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A7E33E-0A91-3E88-A73A-93E349265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259" y="1889773"/>
                <a:ext cx="54569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984570-D02F-D661-6A07-705AB9899359}"/>
                  </a:ext>
                </a:extLst>
              </p:cNvPr>
              <p:cNvSpPr txBox="1"/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𝑥</m:t>
                          </m:r>
                        </m:e>
                        <m:sub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984570-D02F-D661-6A07-705AB9899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34" y="4383451"/>
                <a:ext cx="54569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7686FE-8D2C-A2C0-079E-9A2CE81108C5}"/>
                  </a:ext>
                </a:extLst>
              </p:cNvPr>
              <p:cNvSpPr txBox="1"/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A09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"/>
                              <a:cs typeface="Roboto Slab"/>
                              <a:sym typeface="Roboto Slab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A09B7"/>
                  </a:solidFill>
                  <a:effectLst/>
                  <a:uLnTx/>
                  <a:uFillTx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7686FE-8D2C-A2C0-079E-9A2CE8110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294" y="4383451"/>
                <a:ext cx="54569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793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DDCEBE06-EE74-4475-135E-35607597A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C59E0A5B-FC28-169B-2B9D-B338ABBCA1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CC Solvable </a:t>
            </a:r>
            <a:r>
              <a:rPr lang="en-US" sz="3600" b="1" dirty="0" err="1"/>
              <a:t>Iff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15297192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7D808AF-9495-BA1D-B99B-D2EEBB7B3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C601141C-E9DF-0244-AA49-B1B502C654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CC Solvable </a:t>
            </a:r>
            <a:r>
              <a:rPr lang="en-US" sz="3600" b="1" dirty="0" err="1"/>
              <a:t>Iff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C3AFF229-1E21-D477-2D40-DC6134EC0C5B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839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bg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+1</m:t>
                        </m:r>
                      </m:den>
                    </m:f>
                  </m:oMath>
                </a14:m>
                <a:endParaRPr lang="en-US" sz="2300" b="0" dirty="0">
                  <a:solidFill>
                    <a:schemeClr val="bg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C3AFF229-1E21-D477-2D40-DC6134EC0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839704"/>
              </a:xfrm>
              <a:prstGeom prst="rect">
                <a:avLst/>
              </a:prstGeom>
              <a:blipFill>
                <a:blip r:embed="rId3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2970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EC4E6899-2750-2F8D-20E7-FFA222ECF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B98C624D-BDBB-234A-A4D7-A7D487F6B1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CC Solvable </a:t>
            </a:r>
            <a:r>
              <a:rPr lang="en-US" sz="3600" b="1" dirty="0" err="1"/>
              <a:t>Iff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7CF4BA8-A081-47C9-F16D-B5D62812C501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839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bg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+1</m:t>
                        </m:r>
                      </m:den>
                    </m:f>
                  </m:oMath>
                </a14:m>
                <a:endParaRPr lang="en-US" sz="2300" b="0" dirty="0">
                  <a:solidFill>
                    <a:schemeClr val="bg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27CF4BA8-A081-47C9-F16D-B5D62812C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839704"/>
              </a:xfrm>
              <a:prstGeom prst="rect">
                <a:avLst/>
              </a:prstGeom>
              <a:blipFill>
                <a:blip r:embed="rId3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2470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15B98D44-4F8C-BB2E-EFE7-3AAC21090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CB65FBA6-E181-31D5-32C0-B1BF727601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CC Solvable </a:t>
            </a:r>
            <a:r>
              <a:rPr lang="en-US" sz="3600" b="1" dirty="0" err="1"/>
              <a:t>Iff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A8D7B0A-1BA2-E0B5-3FDD-A297C5CD7B4D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839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+1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6A8D7B0A-1BA2-E0B5-3FDD-A297C5CD7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839704"/>
              </a:xfrm>
              <a:prstGeom prst="rect">
                <a:avLst/>
              </a:prstGeom>
              <a:blipFill>
                <a:blip r:embed="rId3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1168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BE2089A-AD14-7AAE-BF73-01E7A4FE8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3D2003E3-3459-F0A3-B9EF-143B5A2BB7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CC Solvable </a:t>
            </a:r>
            <a:r>
              <a:rPr lang="en-US" sz="3600" b="1" dirty="0" err="1"/>
              <a:t>Iff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E2BF0016-F477-BEA3-FA1B-F9A534D2DF8C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1839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+1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E2BF0016-F477-BEA3-FA1B-F9A534D2D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1839704"/>
              </a:xfrm>
              <a:prstGeom prst="rect">
                <a:avLst/>
              </a:prstGeom>
              <a:blipFill>
                <a:blip r:embed="rId3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44597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30DCF81-5891-2CE5-32A2-2D85491DB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B0F52D70-DF6E-4C45-21CE-AEDB38BCF0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CC Solvable </a:t>
            </a:r>
            <a:r>
              <a:rPr lang="en-US" sz="3600" b="1" dirty="0" err="1"/>
              <a:t>Iff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A1D95C75-8B3C-8DFD-69E9-D28A153893F5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+1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Network-agnostic model:</a:t>
                </a: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A1D95C75-8B3C-8DFD-69E9-D28A15389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blipFill>
                <a:blip r:embed="rId3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9843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FBE60AFE-E5EF-DD4F-AD37-1B41BC359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23C20086-3F31-1ABD-DC97-ADC5811920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CC Solvable </a:t>
            </a:r>
            <a:r>
              <a:rPr lang="en-US" sz="3600" b="1" dirty="0" err="1"/>
              <a:t>Iff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C19684F7-5159-D86B-F5CC-E09951AF6E0E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+1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Network-agnostic model:</a:t>
                </a:r>
                <a14:m>
                  <m:oMath xmlns:m="http://schemas.openxmlformats.org/officeDocument/2006/math">
                    <m:r>
                      <a:rPr lang="en-US" sz="23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 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𝜔</m:t>
                    </m:r>
                    <m:sSub>
                      <m:sSubPr>
                        <m:ctrlPr>
                          <a:rPr lang="en-US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𝑡</m:t>
                        </m:r>
                      </m:e>
                      <m:sub>
                        <m:r>
                          <a:rPr lang="en-US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𝑠</m:t>
                        </m:r>
                      </m:sub>
                    </m:sSub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C19684F7-5159-D86B-F5CC-E09951AF6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blipFill>
                <a:blip r:embed="rId3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0761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95ECF647-8866-F307-CCE3-ED9E9666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78BA9CEC-D8E8-3B15-8BC7-138DDEA03E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CC Solvable </a:t>
            </a:r>
            <a:r>
              <a:rPr lang="en-US" sz="3600" b="1" dirty="0" err="1"/>
              <a:t>Iff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876744F-9E28-6C64-15BC-4476701DA2EF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+1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Network-agnostic model: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max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8876744F-9E28-6C64-15BC-4476701DA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blipFill>
                <a:blip r:embed="rId3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85385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E92C5F3A-D898-9B34-8232-878C732CB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F4BBF3F1-A55E-B99E-6CE2-3F253B8033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CC Solvable </a:t>
            </a:r>
            <a:r>
              <a:rPr lang="en-US" sz="3600" b="1" dirty="0" err="1"/>
              <a:t>Iff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6111662-A1EE-45C2-0D5D-61BB557158B0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+1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Network-agnostic model: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max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2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96111662-A1EE-45C2-0D5D-61BB55715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blipFill>
                <a:blip r:embed="rId3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9378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DF8A6988-F704-40BC-BEE5-06D0BC850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08D1320A-3C58-43B2-D816-82FA813C3F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9826"/>
            <a:ext cx="835785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CC Solvable </a:t>
            </a:r>
            <a:r>
              <a:rPr lang="en-US" sz="3600" b="1" dirty="0" err="1"/>
              <a:t>Iff</a:t>
            </a:r>
            <a:endParaRPr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E4146A83-C14C-46EE-ABE8-4281E5176005}"/>
                  </a:ext>
                </a:extLst>
              </p:cNvPr>
              <p:cNvSpPr txBox="1"/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Synchronous model</a:t>
                </a:r>
                <a:r>
                  <a:rPr lang="en-US" sz="2300" b="0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lvl="0"/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Asynchronous model: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𝑡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𝑛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+1</m:t>
                        </m:r>
                      </m:den>
                    </m:f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r>
                  <a:rPr lang="en-US" sz="2300" b="1" dirty="0">
                    <a:solidFill>
                      <a:schemeClr val="tx1"/>
                    </a:solidFill>
                    <a:latin typeface="+mj-lt"/>
                    <a:ea typeface="Roboto Slab"/>
                    <a:cs typeface="Roboto Slab"/>
                    <a:sym typeface="Roboto Slab"/>
                  </a:rPr>
                  <a:t>Network-agnostic model: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max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𝜔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, 2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𝑠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 Slab"/>
                            <a:cs typeface="Roboto Slab"/>
                            <a:sym typeface="Roboto Slab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Slab"/>
                                <a:cs typeface="Roboto Slab"/>
                                <a:sym typeface="Roboto Slab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&lt;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/>
                        <a:cs typeface="Roboto Slab"/>
                        <a:sym typeface="Roboto Slab"/>
                      </a:rPr>
                      <m:t>𝑛</m:t>
                    </m:r>
                  </m:oMath>
                </a14:m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/>
                  </a:solidFill>
                  <a:latin typeface="+mj-lt"/>
                  <a:ea typeface="Roboto Slab"/>
                  <a:cs typeface="Roboto Slab"/>
                  <a:sym typeface="Roboto Slab"/>
                </a:endParaRPr>
              </a:p>
            </p:txBody>
          </p:sp>
        </mc:Choice>
        <mc:Fallback xmlns="">
          <p:sp>
            <p:nvSpPr>
              <p:cNvPr id="2" name="Google Shape;379;p32">
                <a:extLst>
                  <a:ext uri="{FF2B5EF4-FFF2-40B4-BE49-F238E27FC236}">
                    <a16:creationId xmlns:a16="http://schemas.microsoft.com/office/drawing/2014/main" id="{E4146A83-C14C-46EE-ABE8-4281E5176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0" y="1213983"/>
                <a:ext cx="8285310" cy="2193647"/>
              </a:xfrm>
              <a:prstGeom prst="rect">
                <a:avLst/>
              </a:prstGeom>
              <a:blipFill>
                <a:blip r:embed="rId3"/>
                <a:stretch>
                  <a:fillRect l="-1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CC851F0-634D-22C9-B28E-C581430553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956"/>
          <a:stretch/>
        </p:blipFill>
        <p:spPr>
          <a:xfrm>
            <a:off x="2520247" y="3221956"/>
            <a:ext cx="4103506" cy="36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03451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4809</TotalTime>
  <Words>6508</Words>
  <Application>Microsoft Office PowerPoint</Application>
  <PresentationFormat>On-screen Show (4:3)</PresentationFormat>
  <Paragraphs>1129</Paragraphs>
  <Slides>170</Slides>
  <Notes>170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78" baseType="lpstr">
      <vt:lpstr>Arial</vt:lpstr>
      <vt:lpstr>Calibri</vt:lpstr>
      <vt:lpstr>Helvetica Neue</vt:lpstr>
      <vt:lpstr>Roboto Slab</vt:lpstr>
      <vt:lpstr>Cambria Math</vt:lpstr>
      <vt:lpstr>Cambria</vt:lpstr>
      <vt:lpstr>Source Sans Pro</vt:lpstr>
      <vt:lpstr>Cordelia template</vt:lpstr>
      <vt:lpstr>Convex Consensus with Asynchronous Fallback  Andrei Constantinescu Diana Ghinea Roger Wattenhofer Floris Westermann  </vt:lpstr>
      <vt:lpstr>1. Why Convex Consensus?</vt:lpstr>
      <vt:lpstr>Consensus (Byzantine Agreement)</vt:lpstr>
      <vt:lpstr>Consensus (Byzantine Agreement)</vt:lpstr>
      <vt:lpstr>Consensus (Byzantine Agreement)</vt:lpstr>
      <vt:lpstr>Consensus (Byzantine Agreement)</vt:lpstr>
      <vt:lpstr>Consensus (Byzantine Agreement)</vt:lpstr>
      <vt:lpstr>Consensus (Byzantine Agreement)</vt:lpstr>
      <vt:lpstr>Consensus (Byzantine Agreement)</vt:lpstr>
      <vt:lpstr>Consensus (Byzantine Agreement)</vt:lpstr>
      <vt:lpstr>Consensus (Byzantine Agreement)</vt:lpstr>
      <vt:lpstr>Consensus (Byzantine Agreement)</vt:lpstr>
      <vt:lpstr>Consensus (Byzantine Agreement)</vt:lpstr>
      <vt:lpstr>Consensus (Byzantine Agreement)</vt:lpstr>
      <vt:lpstr>Consensus (Byzantine Agreement)</vt:lpstr>
      <vt:lpstr>Meaningful Outputs</vt:lpstr>
      <vt:lpstr>Meaningful Outputs</vt:lpstr>
      <vt:lpstr>Meaningful Outputs</vt:lpstr>
      <vt:lpstr>Meaningful Outputs</vt:lpstr>
      <vt:lpstr>Meaningful Outputs</vt:lpstr>
      <vt:lpstr>Meaningful Outputs</vt:lpstr>
      <vt:lpstr>Meaningful Outputs</vt:lpstr>
      <vt:lpstr>Meaningful Outputs</vt:lpstr>
      <vt:lpstr>Meaningful Outputs</vt:lpstr>
      <vt:lpstr>Meaningful Outputs</vt:lpstr>
      <vt:lpstr>Meaningful Outputs</vt:lpstr>
      <vt:lpstr>Meaningful Outputs</vt:lpstr>
      <vt:lpstr>Convex Validity in R^D </vt:lpstr>
      <vt:lpstr>Convex Validity in R^D </vt:lpstr>
      <vt:lpstr>Convex Validity in R^D </vt:lpstr>
      <vt:lpstr>Convex Validity in R^D </vt:lpstr>
      <vt:lpstr>Convex Validity in R^D </vt:lpstr>
      <vt:lpstr>Convex Validity in R^D </vt:lpstr>
      <vt:lpstr>Convex Validity in R^D </vt:lpstr>
      <vt:lpstr>Convex Validity in R^D </vt:lpstr>
      <vt:lpstr>Convex Validity in R^D </vt:lpstr>
      <vt:lpstr>Convexity (abstractly)</vt:lpstr>
      <vt:lpstr>Convexity (abstractly)</vt:lpstr>
      <vt:lpstr>Convexity (abstractly)</vt:lpstr>
      <vt:lpstr>Convexity (abstractly)</vt:lpstr>
      <vt:lpstr>Convexity (abstractly)</vt:lpstr>
      <vt:lpstr>Convexity (abstractly)</vt:lpstr>
      <vt:lpstr>Convexity (abstractly)</vt:lpstr>
      <vt:lpstr>Convexity (abstractly)</vt:lpstr>
      <vt:lpstr>Convexity (abstractly)</vt:lpstr>
      <vt:lpstr>Convexity (abstractly)</vt:lpstr>
      <vt:lpstr>Convexity (abstractly)</vt:lpstr>
      <vt:lpstr>Convexity (abstractly)</vt:lpstr>
      <vt:lpstr>Convexity (abstractly)</vt:lpstr>
      <vt:lpstr>Convexity (abstractly)</vt:lpstr>
      <vt:lpstr>Convexity (abstractly)</vt:lpstr>
      <vt:lpstr>Convexity (abstractly)</vt:lpstr>
      <vt:lpstr>Convexity (abstractly)</vt:lpstr>
      <vt:lpstr>PowerPoint Presentation</vt:lpstr>
      <vt:lpstr>Q: Given C, find largest t s.t. we can achieve Agreement and Convex Validity for ≤t corruptions?   A: depends on the network model.  Pb.: How can we even specify t? ω</vt:lpstr>
      <vt:lpstr>Q: Given C, find largest t s.t. we can achieve Agreement and Convex Validity for ≤t corruptions?   A: depends on the network model.  Pb.: How can we even specify t? ω</vt:lpstr>
      <vt:lpstr>Q: Given C, find largest t s.t. we can achieve Agreement and Convex Validity for ≤t corruptions?   A: depends on the network model.  Pb.: How can we even specify t? ω</vt:lpstr>
      <vt:lpstr>Q: Given C, find largest t s.t. we can achieve Agreement and Convex Validity for ≤t corruptions?   A: depends on the network model.  Pb.: How can we even specify t? ω</vt:lpstr>
      <vt:lpstr>2. A geometric invariant</vt:lpstr>
      <vt:lpstr>Helly’s Theorem</vt:lpstr>
      <vt:lpstr>Helly’s Theorem</vt:lpstr>
      <vt:lpstr>Helly’s Theorem</vt:lpstr>
      <vt:lpstr>Helly’s Theorem</vt:lpstr>
      <vt:lpstr>Helly’s Theorem</vt:lpstr>
      <vt:lpstr>Helly’s Theorem</vt:lpstr>
      <vt:lpstr>Helly’s Theorem</vt:lpstr>
      <vt:lpstr>Helly’s Theorem</vt:lpstr>
      <vt:lpstr>Helly’s Theorem</vt:lpstr>
      <vt:lpstr>Helly’s Theorem</vt:lpstr>
      <vt:lpstr>Helly’s Theorem</vt:lpstr>
      <vt:lpstr>Helly’s Theorem</vt:lpstr>
      <vt:lpstr>Helly’s Theorem</vt:lpstr>
      <vt:lpstr>Q: Given C, find largest t s.t. we can achieve Agreement and Convex Validity for ≤t corruptions?   A: depends on the network model.  Pb.: How can we even specify t? ω</vt:lpstr>
      <vt:lpstr>Q: Given C, find largest t s.t. we can achieve Agreement and Convex Validity for ≤t corruptions?   A: depends on the network model.  Pb.: How can we even specify t? ω</vt:lpstr>
      <vt:lpstr>Q: Given C, find largest t s.t. we can achieve Agreement and Convex Validity for ≤t corruptions?   A: depends on network model.  Pb.: How can we even specify t? ω</vt:lpstr>
      <vt:lpstr>3. (A)synchrony</vt:lpstr>
      <vt:lpstr>Network Models</vt:lpstr>
      <vt:lpstr>Network Models</vt:lpstr>
      <vt:lpstr>Network Models</vt:lpstr>
      <vt:lpstr>Network Models</vt:lpstr>
      <vt:lpstr>Network Models</vt:lpstr>
      <vt:lpstr>Network Models</vt:lpstr>
      <vt:lpstr>Network Models</vt:lpstr>
      <vt:lpstr>Network Models</vt:lpstr>
      <vt:lpstr>Network Models</vt:lpstr>
      <vt:lpstr>Network Models</vt:lpstr>
      <vt:lpstr>Network Models</vt:lpstr>
      <vt:lpstr>Network Models</vt:lpstr>
      <vt:lpstr>4. Results</vt:lpstr>
      <vt:lpstr>CC Solvable Iff</vt:lpstr>
      <vt:lpstr>CC Solvable Iff</vt:lpstr>
      <vt:lpstr>CC Solvable Iff</vt:lpstr>
      <vt:lpstr>CC Solvable Iff</vt:lpstr>
      <vt:lpstr>CC Solvable Iff</vt:lpstr>
      <vt:lpstr>CC Solvable Iff</vt:lpstr>
      <vt:lpstr>CC Solvable Iff</vt:lpstr>
      <vt:lpstr>CC Solvable Iff</vt:lpstr>
      <vt:lpstr>CC Solvable Iff</vt:lpstr>
      <vt:lpstr>CC Solvable Iff</vt:lpstr>
      <vt:lpstr>CC Solvable Iff</vt:lpstr>
      <vt:lpstr>CC Solvable Iff</vt:lpstr>
      <vt:lpstr>t=n/ω is impossible</vt:lpstr>
      <vt:lpstr>t=n/ω is impossible</vt:lpstr>
      <vt:lpstr>t=n/ω is impossible</vt:lpstr>
      <vt:lpstr>t=n/ω is impossible</vt:lpstr>
      <vt:lpstr>t=n/ω is impossible</vt:lpstr>
      <vt:lpstr>t=n/ω is impossible</vt:lpstr>
      <vt:lpstr>t=n/ω is impossible</vt:lpstr>
      <vt:lpstr>t=n/ω is impossible</vt:lpstr>
      <vt:lpstr>t=n/ω is impossible</vt:lpstr>
      <vt:lpstr>t=n/ω is impossible</vt:lpstr>
      <vt:lpstr>t=n/ω is impossible</vt:lpstr>
      <vt:lpstr>t=n/ω is impossible</vt:lpstr>
      <vt:lpstr>t=n/ω is impossible</vt:lpstr>
      <vt:lpstr>t=n/ω is impossible</vt:lpstr>
      <vt:lpstr>Protocol (Possibility)</vt:lpstr>
      <vt:lpstr>Protocol (Possibility)</vt:lpstr>
      <vt:lpstr>Protocol (Possibility)</vt:lpstr>
      <vt:lpstr>Protocol (Possibility)</vt:lpstr>
      <vt:lpstr>Protocol (Possibility)</vt:lpstr>
      <vt:lpstr>Protocol (Possibility)</vt:lpstr>
      <vt:lpstr>Protocol (Possibility)</vt:lpstr>
      <vt:lpstr>Protocol (Possibility)</vt:lpstr>
      <vt:lpstr>Protocol (Possibility)</vt:lpstr>
      <vt:lpstr>Protocol (Possibility)</vt:lpstr>
      <vt:lpstr>Protocol (Possibility)</vt:lpstr>
      <vt:lpstr>Safe Area</vt:lpstr>
      <vt:lpstr>Safe Area</vt:lpstr>
      <vt:lpstr>Safe Area</vt:lpstr>
      <vt:lpstr>Safe Area</vt:lpstr>
      <vt:lpstr>Safe Area</vt:lpstr>
      <vt:lpstr>Safe Area</vt:lpstr>
      <vt:lpstr>Safe Area</vt:lpstr>
      <vt:lpstr>Safe Area</vt:lpstr>
      <vt:lpstr>Safe Area</vt:lpstr>
      <vt:lpstr>Safe Area</vt:lpstr>
      <vt:lpstr>Safe Area</vt:lpstr>
      <vt:lpstr>Safe Area</vt:lpstr>
      <vt:lpstr>Safe Area</vt:lpstr>
      <vt:lpstr>Safe Area</vt:lpstr>
      <vt:lpstr>Safe Area</vt:lpstr>
      <vt:lpstr>Safe Area</vt:lpstr>
      <vt:lpstr>Safe Area</vt:lpstr>
      <vt:lpstr>Safe Area (cont’d)</vt:lpstr>
      <vt:lpstr>Safe Area (cont’d)</vt:lpstr>
      <vt:lpstr>Safe Area (cont’d)</vt:lpstr>
      <vt:lpstr>Safe Area (cont’d)</vt:lpstr>
      <vt:lpstr>Safe Area (cont’d)</vt:lpstr>
      <vt:lpstr>Safe Area (cont’d)</vt:lpstr>
      <vt:lpstr>Safe Area (cont’d)</vt:lpstr>
      <vt:lpstr>Safe Area (cont’d)</vt:lpstr>
      <vt:lpstr>Safe Area (cont’d)</vt:lpstr>
      <vt:lpstr>Safe Area (cont’d)</vt:lpstr>
      <vt:lpstr>Safe Area (cont’d)</vt:lpstr>
      <vt:lpstr>Safe Area (cont’d)</vt:lpstr>
      <vt:lpstr>Safe Area (cont’d)</vt:lpstr>
      <vt:lpstr>Safe Area (cont’d)</vt:lpstr>
      <vt:lpstr>Safe Area (cont’d)</vt:lpstr>
      <vt:lpstr>5. Outlook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Hope you enjoyed!</vt:lpstr>
      <vt:lpstr>Hope you enjoyed!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Convex Consensus with Asynchronous Fallback</dc:title>
  <dc:creator>Andrei</dc:creator>
  <cp:lastModifiedBy>Constantinescu  Andrei-Costin</cp:lastModifiedBy>
  <cp:revision>135</cp:revision>
  <dcterms:modified xsi:type="dcterms:W3CDTF">2025-01-07T11:31:51Z</dcterms:modified>
</cp:coreProperties>
</file>